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2" r:id="rId3"/>
    <p:sldId id="265" r:id="rId4"/>
    <p:sldId id="273" r:id="rId5"/>
    <p:sldId id="275" r:id="rId6"/>
    <p:sldId id="277" r:id="rId7"/>
    <p:sldId id="278" r:id="rId8"/>
    <p:sldId id="284" r:id="rId9"/>
    <p:sldId id="279" r:id="rId10"/>
    <p:sldId id="282" r:id="rId11"/>
    <p:sldId id="288" r:id="rId12"/>
    <p:sldId id="283" r:id="rId13"/>
    <p:sldId id="289" r:id="rId14"/>
    <p:sldId id="257" r:id="rId15"/>
    <p:sldId id="259" r:id="rId16"/>
    <p:sldId id="260" r:id="rId17"/>
    <p:sldId id="261" r:id="rId18"/>
    <p:sldId id="262" r:id="rId19"/>
    <p:sldId id="263" r:id="rId20"/>
    <p:sldId id="285" r:id="rId21"/>
    <p:sldId id="28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52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Зразок підзаголовка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0B006-213F-44F0-9E47-AE79E321FB7F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FA901-C25B-4CC4-9C76-F03D2EEFD6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0B006-213F-44F0-9E47-AE79E321FB7F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FA901-C25B-4CC4-9C76-F03D2EEFD6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0B006-213F-44F0-9E47-AE79E321FB7F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FA901-C25B-4CC4-9C76-F03D2EEFD6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0B006-213F-44F0-9E47-AE79E321FB7F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FA901-C25B-4CC4-9C76-F03D2EEFD6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0B006-213F-44F0-9E47-AE79E321FB7F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FA901-C25B-4CC4-9C76-F03D2EEFD6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0B006-213F-44F0-9E47-AE79E321FB7F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FA901-C25B-4CC4-9C76-F03D2EEFD6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0B006-213F-44F0-9E47-AE79E321FB7F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FA901-C25B-4CC4-9C76-F03D2EEFD6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0B006-213F-44F0-9E47-AE79E321FB7F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FA901-C25B-4CC4-9C76-F03D2EEFD6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0B006-213F-44F0-9E47-AE79E321FB7F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FA901-C25B-4CC4-9C76-F03D2EEFD6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0B006-213F-44F0-9E47-AE79E321FB7F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FA901-C25B-4CC4-9C76-F03D2EEFD6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0B006-213F-44F0-9E47-AE79E321FB7F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FA901-C25B-4CC4-9C76-F03D2EEFD6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30B006-213F-44F0-9E47-AE79E321FB7F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0FA901-C25B-4CC4-9C76-F03D2EEFD6C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214554"/>
            <a:ext cx="7772400" cy="2857520"/>
          </a:xfrm>
        </p:spPr>
        <p:txBody>
          <a:bodyPr>
            <a:normAutofit fontScale="90000"/>
          </a:bodyPr>
          <a:lstStyle/>
          <a:p>
            <a:r>
              <a:rPr lang="uk-UA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Нормативно-правове регулювання проведення профілактичних щеплень дітям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4643438" y="5500702"/>
            <a:ext cx="4057656" cy="995354"/>
          </a:xfrm>
        </p:spPr>
        <p:txBody>
          <a:bodyPr>
            <a:normAutofit fontScale="70000" lnSpcReduction="20000"/>
          </a:bodyPr>
          <a:lstStyle/>
          <a:p>
            <a:pPr algn="r"/>
            <a:r>
              <a:rPr lang="uk-UA" i="1" dirty="0" smtClean="0">
                <a:solidFill>
                  <a:srgbClr val="0000FF"/>
                </a:solidFill>
                <a:latin typeface="Georgia" pitchFamily="18" charset="0"/>
              </a:rPr>
              <a:t>Терентьєва Н.М., </a:t>
            </a:r>
          </a:p>
          <a:p>
            <a:pPr algn="r"/>
            <a:r>
              <a:rPr lang="uk-UA" i="1" dirty="0" smtClean="0">
                <a:solidFill>
                  <a:srgbClr val="0000FF"/>
                </a:solidFill>
                <a:latin typeface="Georgia" pitchFamily="18" charset="0"/>
              </a:rPr>
              <a:t>завідувач </a:t>
            </a:r>
            <a:r>
              <a:rPr lang="uk-UA" i="1" dirty="0" err="1" smtClean="0">
                <a:solidFill>
                  <a:srgbClr val="0000FF"/>
                </a:solidFill>
                <a:latin typeface="Georgia" pitchFamily="18" charset="0"/>
              </a:rPr>
              <a:t>КЗ</a:t>
            </a:r>
            <a:r>
              <a:rPr lang="uk-UA" i="1" dirty="0" smtClean="0">
                <a:solidFill>
                  <a:srgbClr val="0000FF"/>
                </a:solidFill>
                <a:latin typeface="Georgia" pitchFamily="18" charset="0"/>
              </a:rPr>
              <a:t> “ДНЗ №378”</a:t>
            </a:r>
            <a:endParaRPr lang="ru-RU" i="1" dirty="0" smtClean="0">
              <a:solidFill>
                <a:srgbClr val="0000FF"/>
              </a:solidFill>
              <a:latin typeface="Georgia" pitchFamily="18" charset="0"/>
            </a:endParaRP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072066" y="571480"/>
            <a:ext cx="35719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i="1" dirty="0" smtClean="0">
                <a:latin typeface="Georgia" pitchFamily="18" charset="0"/>
              </a:rPr>
              <a:t>Нарада завідувачів дошкільних навчальних закладів</a:t>
            </a:r>
          </a:p>
          <a:p>
            <a:r>
              <a:rPr lang="uk-UA" sz="1600" i="1" dirty="0" smtClean="0">
                <a:latin typeface="Georgia" pitchFamily="18" charset="0"/>
              </a:rPr>
              <a:t>09.02.2017</a:t>
            </a:r>
            <a:endParaRPr lang="ru-RU" sz="1600" i="1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774720"/>
          </a:xfrm>
        </p:spPr>
        <p:txBody>
          <a:bodyPr>
            <a:noAutofit/>
          </a:bodyPr>
          <a:lstStyle/>
          <a:p>
            <a:r>
              <a:rPr lang="uk-UA" sz="2800" b="1" dirty="0" smtClean="0">
                <a:latin typeface="Georgia" pitchFamily="18" charset="0"/>
              </a:rPr>
              <a:t>Стаття 15. </a:t>
            </a:r>
            <a:r>
              <a:rPr lang="uk-UA" sz="2800" b="1" dirty="0" err="1" smtClean="0">
                <a:latin typeface="Georgia" pitchFamily="18" charset="0"/>
              </a:rPr>
              <a:t>Запобiгання</a:t>
            </a:r>
            <a:r>
              <a:rPr lang="uk-UA" sz="2800" b="1" dirty="0" smtClean="0">
                <a:latin typeface="Georgia" pitchFamily="18" charset="0"/>
              </a:rPr>
              <a:t> </a:t>
            </a:r>
            <a:r>
              <a:rPr lang="uk-UA" sz="2800" b="1" dirty="0" err="1" smtClean="0">
                <a:latin typeface="Georgia" pitchFamily="18" charset="0"/>
              </a:rPr>
              <a:t>iнфекцiйним</a:t>
            </a:r>
            <a:r>
              <a:rPr lang="uk-UA" sz="2800" b="1" dirty="0" smtClean="0">
                <a:latin typeface="Georgia" pitchFamily="18" charset="0"/>
              </a:rPr>
              <a:t> захворюванням у дитячих закладах</a:t>
            </a:r>
            <a:endParaRPr lang="ru-RU" sz="2800" dirty="0">
              <a:latin typeface="Georgia" pitchFamily="18" charset="0"/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285720" y="1600200"/>
            <a:ext cx="8572560" cy="4972072"/>
          </a:xfrm>
        </p:spPr>
        <p:txBody>
          <a:bodyPr>
            <a:noAutofit/>
          </a:bodyPr>
          <a:lstStyle/>
          <a:p>
            <a:pPr marL="0" indent="354013">
              <a:buNone/>
            </a:pPr>
            <a:r>
              <a:rPr lang="uk-UA" dirty="0" smtClean="0">
                <a:solidFill>
                  <a:srgbClr val="FF0000"/>
                </a:solidFill>
                <a:latin typeface="Georgia" pitchFamily="18" charset="0"/>
              </a:rPr>
              <a:t>Прийом </a:t>
            </a:r>
            <a:r>
              <a:rPr lang="uk-UA" dirty="0" err="1" smtClean="0">
                <a:solidFill>
                  <a:srgbClr val="FF0000"/>
                </a:solidFill>
                <a:latin typeface="Georgia" pitchFamily="18" charset="0"/>
              </a:rPr>
              <a:t>дiтей</a:t>
            </a:r>
            <a:r>
              <a:rPr lang="uk-UA" dirty="0" smtClean="0">
                <a:solidFill>
                  <a:srgbClr val="FF0000"/>
                </a:solidFill>
                <a:latin typeface="Georgia" pitchFamily="18" charset="0"/>
              </a:rPr>
              <a:t> до виховних, навчальних, оздоровчих та </a:t>
            </a:r>
            <a:r>
              <a:rPr lang="uk-UA" dirty="0" err="1" smtClean="0">
                <a:solidFill>
                  <a:srgbClr val="FF0000"/>
                </a:solidFill>
                <a:latin typeface="Georgia" pitchFamily="18" charset="0"/>
              </a:rPr>
              <a:t>iнших</a:t>
            </a:r>
            <a:r>
              <a:rPr lang="uk-UA" dirty="0" smtClean="0">
                <a:solidFill>
                  <a:srgbClr val="FF0000"/>
                </a:solidFill>
                <a:latin typeface="Georgia" pitchFamily="18" charset="0"/>
              </a:rPr>
              <a:t> дитячих </a:t>
            </a:r>
            <a:r>
              <a:rPr lang="uk-UA" dirty="0" err="1" smtClean="0">
                <a:solidFill>
                  <a:srgbClr val="FF0000"/>
                </a:solidFill>
                <a:latin typeface="Georgia" pitchFamily="18" charset="0"/>
              </a:rPr>
              <a:t>закладiв</a:t>
            </a:r>
            <a:r>
              <a:rPr lang="uk-UA" dirty="0" smtClean="0">
                <a:solidFill>
                  <a:srgbClr val="FF0000"/>
                </a:solidFill>
                <a:latin typeface="Georgia" pitchFamily="18" charset="0"/>
              </a:rPr>
              <a:t> проводиться за </a:t>
            </a:r>
            <a:r>
              <a:rPr lang="uk-UA" dirty="0" err="1" smtClean="0">
                <a:solidFill>
                  <a:srgbClr val="FF0000"/>
                </a:solidFill>
                <a:latin typeface="Georgia" pitchFamily="18" charset="0"/>
              </a:rPr>
              <a:t>наявностi</a:t>
            </a:r>
            <a:r>
              <a:rPr lang="uk-UA" dirty="0" smtClean="0">
                <a:solidFill>
                  <a:srgbClr val="FF0000"/>
                </a:solidFill>
                <a:latin typeface="Georgia" pitchFamily="18" charset="0"/>
              </a:rPr>
              <a:t> </a:t>
            </a:r>
            <a:r>
              <a:rPr lang="uk-UA" dirty="0" err="1" smtClean="0">
                <a:solidFill>
                  <a:srgbClr val="FF0000"/>
                </a:solidFill>
                <a:latin typeface="Georgia" pitchFamily="18" charset="0"/>
              </a:rPr>
              <a:t>вiдповiдної</a:t>
            </a:r>
            <a:r>
              <a:rPr lang="uk-UA" dirty="0" smtClean="0">
                <a:solidFill>
                  <a:srgbClr val="FF0000"/>
                </a:solidFill>
                <a:latin typeface="Georgia" pitchFamily="18" charset="0"/>
              </a:rPr>
              <a:t> </a:t>
            </a:r>
            <a:r>
              <a:rPr lang="uk-UA" dirty="0" err="1" smtClean="0">
                <a:solidFill>
                  <a:srgbClr val="FF0000"/>
                </a:solidFill>
                <a:latin typeface="Georgia" pitchFamily="18" charset="0"/>
              </a:rPr>
              <a:t>довiдки</a:t>
            </a:r>
            <a:r>
              <a:rPr lang="uk-UA" dirty="0" smtClean="0">
                <a:solidFill>
                  <a:srgbClr val="FF0000"/>
                </a:solidFill>
                <a:latin typeface="Georgia" pitchFamily="18" charset="0"/>
              </a:rPr>
              <a:t> закладу охорони здоров’я, в якому дитина перебуває </a:t>
            </a:r>
            <a:r>
              <a:rPr lang="uk-UA" dirty="0" err="1" smtClean="0">
                <a:solidFill>
                  <a:srgbClr val="FF0000"/>
                </a:solidFill>
                <a:latin typeface="Georgia" pitchFamily="18" charset="0"/>
              </a:rPr>
              <a:t>пiд</a:t>
            </a:r>
            <a:r>
              <a:rPr lang="uk-UA" dirty="0" smtClean="0">
                <a:solidFill>
                  <a:srgbClr val="FF0000"/>
                </a:solidFill>
                <a:latin typeface="Georgia" pitchFamily="18" charset="0"/>
              </a:rPr>
              <a:t> медичним наглядом.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774720"/>
          </a:xfrm>
        </p:spPr>
        <p:txBody>
          <a:bodyPr>
            <a:noAutofit/>
          </a:bodyPr>
          <a:lstStyle/>
          <a:p>
            <a:r>
              <a:rPr lang="uk-UA" sz="2800" b="1" dirty="0" smtClean="0">
                <a:latin typeface="Georgia" pitchFamily="18" charset="0"/>
              </a:rPr>
              <a:t>Стаття 15. </a:t>
            </a:r>
            <a:r>
              <a:rPr lang="uk-UA" sz="2800" b="1" dirty="0" err="1" smtClean="0">
                <a:latin typeface="Georgia" pitchFamily="18" charset="0"/>
              </a:rPr>
              <a:t>Запобiгання</a:t>
            </a:r>
            <a:r>
              <a:rPr lang="uk-UA" sz="2800" b="1" dirty="0" smtClean="0">
                <a:latin typeface="Georgia" pitchFamily="18" charset="0"/>
              </a:rPr>
              <a:t> </a:t>
            </a:r>
            <a:r>
              <a:rPr lang="uk-UA" sz="2800" b="1" dirty="0" err="1" smtClean="0">
                <a:latin typeface="Georgia" pitchFamily="18" charset="0"/>
              </a:rPr>
              <a:t>iнфекцiйним</a:t>
            </a:r>
            <a:r>
              <a:rPr lang="uk-UA" sz="2800" b="1" dirty="0" smtClean="0">
                <a:latin typeface="Georgia" pitchFamily="18" charset="0"/>
              </a:rPr>
              <a:t> захворюванням у дитячих закладах</a:t>
            </a:r>
            <a:endParaRPr lang="ru-RU" sz="2800" dirty="0">
              <a:latin typeface="Georgia" pitchFamily="18" charset="0"/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285720" y="1600200"/>
            <a:ext cx="8572560" cy="4972072"/>
          </a:xfrm>
        </p:spPr>
        <p:txBody>
          <a:bodyPr>
            <a:noAutofit/>
          </a:bodyPr>
          <a:lstStyle/>
          <a:p>
            <a:pPr marL="0" indent="354013">
              <a:buNone/>
            </a:pPr>
            <a:r>
              <a:rPr lang="uk-UA" dirty="0" err="1" smtClean="0">
                <a:solidFill>
                  <a:srgbClr val="FF0000"/>
                </a:solidFill>
                <a:latin typeface="Georgia" pitchFamily="18" charset="0"/>
              </a:rPr>
              <a:t>Довiдка</a:t>
            </a:r>
            <a:r>
              <a:rPr lang="uk-UA" dirty="0" smtClean="0">
                <a:solidFill>
                  <a:srgbClr val="FF0000"/>
                </a:solidFill>
                <a:latin typeface="Georgia" pitchFamily="18" charset="0"/>
              </a:rPr>
              <a:t> видається</a:t>
            </a:r>
            <a:r>
              <a:rPr lang="uk-UA" dirty="0" smtClean="0">
                <a:latin typeface="Georgia" pitchFamily="18" charset="0"/>
              </a:rPr>
              <a:t> на </a:t>
            </a:r>
            <a:r>
              <a:rPr lang="uk-UA" dirty="0" err="1" smtClean="0">
                <a:latin typeface="Georgia" pitchFamily="18" charset="0"/>
              </a:rPr>
              <a:t>пiдставi</a:t>
            </a:r>
            <a:r>
              <a:rPr lang="uk-UA" dirty="0" smtClean="0">
                <a:latin typeface="Georgia" pitchFamily="18" charset="0"/>
              </a:rPr>
              <a:t> даних медичного огляду дитини, якщо </a:t>
            </a:r>
            <a:r>
              <a:rPr lang="uk-UA" dirty="0" err="1" smtClean="0">
                <a:latin typeface="Georgia" pitchFamily="18" charset="0"/>
              </a:rPr>
              <a:t>вiдсутнi</a:t>
            </a:r>
            <a:r>
              <a:rPr lang="uk-UA" dirty="0" smtClean="0">
                <a:latin typeface="Georgia" pitchFamily="18" charset="0"/>
              </a:rPr>
              <a:t> </a:t>
            </a:r>
            <a:r>
              <a:rPr lang="uk-UA" dirty="0" err="1" smtClean="0">
                <a:latin typeface="Georgia" pitchFamily="18" charset="0"/>
              </a:rPr>
              <a:t>медичнi</a:t>
            </a:r>
            <a:r>
              <a:rPr lang="uk-UA" dirty="0" smtClean="0">
                <a:latin typeface="Georgia" pitchFamily="18" charset="0"/>
              </a:rPr>
              <a:t> протипоказання для її перебування у цьому </a:t>
            </a:r>
            <a:r>
              <a:rPr lang="uk-UA" dirty="0" err="1" smtClean="0">
                <a:latin typeface="Georgia" pitchFamily="18" charset="0"/>
              </a:rPr>
              <a:t>закладi</a:t>
            </a:r>
            <a:r>
              <a:rPr lang="uk-UA" dirty="0" smtClean="0">
                <a:latin typeface="Georgia" pitchFamily="18" charset="0"/>
              </a:rPr>
              <a:t>, а також </a:t>
            </a:r>
            <a:r>
              <a:rPr lang="uk-UA" dirty="0" smtClean="0">
                <a:solidFill>
                  <a:srgbClr val="FF0000"/>
                </a:solidFill>
                <a:latin typeface="Georgia" pitchFamily="18" charset="0"/>
              </a:rPr>
              <a:t>якщо їй проведено </a:t>
            </a:r>
            <a:r>
              <a:rPr lang="uk-UA" dirty="0" err="1" smtClean="0">
                <a:solidFill>
                  <a:srgbClr val="FF0000"/>
                </a:solidFill>
                <a:latin typeface="Georgia" pitchFamily="18" charset="0"/>
              </a:rPr>
              <a:t>профiлактичнi</a:t>
            </a:r>
            <a:r>
              <a:rPr lang="uk-UA" dirty="0" smtClean="0">
                <a:solidFill>
                  <a:srgbClr val="FF0000"/>
                </a:solidFill>
                <a:latin typeface="Georgia" pitchFamily="18" charset="0"/>
              </a:rPr>
              <a:t> щеплення </a:t>
            </a:r>
            <a:r>
              <a:rPr lang="uk-UA" dirty="0" err="1" smtClean="0">
                <a:solidFill>
                  <a:srgbClr val="FF0000"/>
                </a:solidFill>
                <a:latin typeface="Georgia" pitchFamily="18" charset="0"/>
              </a:rPr>
              <a:t>згiдно</a:t>
            </a:r>
            <a:r>
              <a:rPr lang="uk-UA" dirty="0" smtClean="0">
                <a:solidFill>
                  <a:srgbClr val="FF0000"/>
                </a:solidFill>
                <a:latin typeface="Georgia" pitchFamily="18" charset="0"/>
              </a:rPr>
              <a:t> з календарем щеплень</a:t>
            </a:r>
            <a:r>
              <a:rPr lang="uk-UA" dirty="0" smtClean="0">
                <a:latin typeface="Georgia" pitchFamily="18" charset="0"/>
              </a:rPr>
              <a:t> i вона не перебувала в </a:t>
            </a:r>
            <a:r>
              <a:rPr lang="uk-UA" dirty="0" err="1" smtClean="0">
                <a:latin typeface="Georgia" pitchFamily="18" charset="0"/>
              </a:rPr>
              <a:t>контактi</a:t>
            </a:r>
            <a:r>
              <a:rPr lang="uk-UA" dirty="0" smtClean="0">
                <a:latin typeface="Georgia" pitchFamily="18" charset="0"/>
              </a:rPr>
              <a:t> з хворими на </a:t>
            </a:r>
            <a:r>
              <a:rPr lang="uk-UA" dirty="0" err="1" smtClean="0">
                <a:latin typeface="Georgia" pitchFamily="18" charset="0"/>
              </a:rPr>
              <a:t>iнфекцiйнi</a:t>
            </a:r>
            <a:r>
              <a:rPr lang="uk-UA" dirty="0" smtClean="0">
                <a:latin typeface="Georgia" pitchFamily="18" charset="0"/>
              </a:rPr>
              <a:t> хвороби або </a:t>
            </a:r>
            <a:r>
              <a:rPr lang="uk-UA" dirty="0" err="1" smtClean="0">
                <a:latin typeface="Georgia" pitchFamily="18" charset="0"/>
              </a:rPr>
              <a:t>бактерiоносiями</a:t>
            </a:r>
            <a:r>
              <a:rPr lang="uk-UA" dirty="0" smtClean="0">
                <a:latin typeface="Georgia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928694"/>
          </a:xfrm>
        </p:spPr>
        <p:txBody>
          <a:bodyPr>
            <a:noAutofit/>
          </a:bodyPr>
          <a:lstStyle/>
          <a:p>
            <a:r>
              <a:rPr lang="uk-UA" sz="2800" b="1" dirty="0" smtClean="0">
                <a:latin typeface="Georgia" pitchFamily="18" charset="0"/>
              </a:rPr>
              <a:t>Стаття 15. </a:t>
            </a:r>
            <a:r>
              <a:rPr lang="uk-UA" sz="2800" b="1" dirty="0" err="1" smtClean="0">
                <a:latin typeface="Georgia" pitchFamily="18" charset="0"/>
              </a:rPr>
              <a:t>Запобiгання</a:t>
            </a:r>
            <a:r>
              <a:rPr lang="uk-UA" sz="2800" b="1" dirty="0" smtClean="0">
                <a:latin typeface="Georgia" pitchFamily="18" charset="0"/>
              </a:rPr>
              <a:t> </a:t>
            </a:r>
            <a:r>
              <a:rPr lang="uk-UA" sz="2800" b="1" dirty="0" err="1" smtClean="0">
                <a:latin typeface="Georgia" pitchFamily="18" charset="0"/>
              </a:rPr>
              <a:t>iнфекцiйним</a:t>
            </a:r>
            <a:r>
              <a:rPr lang="uk-UA" sz="2800" b="1" dirty="0" smtClean="0">
                <a:latin typeface="Georgia" pitchFamily="18" charset="0"/>
              </a:rPr>
              <a:t> захворюванням у дитячих закладах</a:t>
            </a:r>
            <a:endParaRPr lang="ru-RU" sz="2800" dirty="0">
              <a:latin typeface="Georgia" pitchFamily="18" charset="0"/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29196"/>
          </a:xfrm>
        </p:spPr>
        <p:txBody>
          <a:bodyPr>
            <a:normAutofit/>
          </a:bodyPr>
          <a:lstStyle/>
          <a:p>
            <a:pPr marL="0" indent="354013">
              <a:buNone/>
            </a:pPr>
            <a:r>
              <a:rPr lang="uk-UA" sz="2800" u="sng" dirty="0" err="1" smtClean="0">
                <a:solidFill>
                  <a:srgbClr val="FF0000"/>
                </a:solidFill>
                <a:latin typeface="Georgia" pitchFamily="18" charset="0"/>
              </a:rPr>
              <a:t>Дiтям</a:t>
            </a:r>
            <a:r>
              <a:rPr lang="uk-UA" sz="2800" u="sng" dirty="0" smtClean="0">
                <a:solidFill>
                  <a:srgbClr val="FF0000"/>
                </a:solidFill>
                <a:latin typeface="Georgia" pitchFamily="18" charset="0"/>
              </a:rPr>
              <a:t>, </a:t>
            </a:r>
            <a:r>
              <a:rPr lang="uk-UA" sz="2800" u="sng" dirty="0" err="1" smtClean="0">
                <a:solidFill>
                  <a:srgbClr val="FF0000"/>
                </a:solidFill>
                <a:latin typeface="Georgia" pitchFamily="18" charset="0"/>
              </a:rPr>
              <a:t>якi</a:t>
            </a:r>
            <a:r>
              <a:rPr lang="uk-UA" sz="2800" u="sng" dirty="0" smtClean="0">
                <a:solidFill>
                  <a:srgbClr val="FF0000"/>
                </a:solidFill>
                <a:latin typeface="Georgia" pitchFamily="18" charset="0"/>
              </a:rPr>
              <a:t> не отримали </a:t>
            </a:r>
            <a:r>
              <a:rPr lang="uk-UA" sz="2800" u="sng" dirty="0" err="1" smtClean="0">
                <a:solidFill>
                  <a:srgbClr val="FF0000"/>
                </a:solidFill>
                <a:latin typeface="Georgia" pitchFamily="18" charset="0"/>
              </a:rPr>
              <a:t>профiлактичних</a:t>
            </a:r>
            <a:r>
              <a:rPr lang="uk-UA" sz="2800" u="sng" dirty="0" smtClean="0">
                <a:solidFill>
                  <a:srgbClr val="FF0000"/>
                </a:solidFill>
                <a:latin typeface="Georgia" pitchFamily="18" charset="0"/>
              </a:rPr>
              <a:t> щеплень </a:t>
            </a:r>
            <a:r>
              <a:rPr lang="uk-UA" sz="2800" dirty="0" err="1" smtClean="0">
                <a:solidFill>
                  <a:srgbClr val="FF0000"/>
                </a:solidFill>
                <a:latin typeface="Georgia" pitchFamily="18" charset="0"/>
              </a:rPr>
              <a:t>згiдно</a:t>
            </a:r>
            <a:r>
              <a:rPr lang="uk-UA" sz="2800" dirty="0" smtClean="0">
                <a:solidFill>
                  <a:srgbClr val="FF0000"/>
                </a:solidFill>
                <a:latin typeface="Georgia" pitchFamily="18" charset="0"/>
              </a:rPr>
              <a:t> з календарем щеплень, </a:t>
            </a:r>
            <a:r>
              <a:rPr lang="uk-UA" sz="2800" dirty="0" err="1" smtClean="0">
                <a:solidFill>
                  <a:srgbClr val="FF0000"/>
                </a:solidFill>
                <a:latin typeface="Georgia" pitchFamily="18" charset="0"/>
              </a:rPr>
              <a:t>вiдвiдування</a:t>
            </a:r>
            <a:r>
              <a:rPr lang="uk-UA" sz="2800" dirty="0" smtClean="0">
                <a:solidFill>
                  <a:srgbClr val="FF0000"/>
                </a:solidFill>
                <a:latin typeface="Georgia" pitchFamily="18" charset="0"/>
              </a:rPr>
              <a:t> дитячих </a:t>
            </a:r>
            <a:r>
              <a:rPr lang="uk-UA" sz="2800" dirty="0" err="1" smtClean="0">
                <a:solidFill>
                  <a:srgbClr val="FF0000"/>
                </a:solidFill>
                <a:latin typeface="Georgia" pitchFamily="18" charset="0"/>
              </a:rPr>
              <a:t>закладiв</a:t>
            </a:r>
            <a:r>
              <a:rPr lang="uk-UA" sz="2800" dirty="0" smtClean="0">
                <a:solidFill>
                  <a:srgbClr val="FF0000"/>
                </a:solidFill>
                <a:latin typeface="Georgia" pitchFamily="18" charset="0"/>
              </a:rPr>
              <a:t> </a:t>
            </a:r>
            <a:r>
              <a:rPr lang="uk-UA" sz="2800" u="sng" dirty="0" smtClean="0">
                <a:solidFill>
                  <a:srgbClr val="FF0000"/>
                </a:solidFill>
                <a:latin typeface="Georgia" pitchFamily="18" charset="0"/>
              </a:rPr>
              <a:t>не дозволяєтьс</a:t>
            </a:r>
            <a:r>
              <a:rPr lang="uk-UA" sz="2800" dirty="0" smtClean="0">
                <a:solidFill>
                  <a:srgbClr val="FF0000"/>
                </a:solidFill>
                <a:latin typeface="Georgia" pitchFamily="18" charset="0"/>
              </a:rPr>
              <a:t>я. </a:t>
            </a:r>
          </a:p>
          <a:p>
            <a:pPr marL="0" indent="354013">
              <a:buNone/>
            </a:pPr>
            <a:r>
              <a:rPr lang="uk-UA" sz="2800" dirty="0" smtClean="0">
                <a:latin typeface="Georgia" pitchFamily="18" charset="0"/>
              </a:rPr>
              <a:t>У </a:t>
            </a:r>
            <a:r>
              <a:rPr lang="uk-UA" sz="2800" dirty="0" err="1" smtClean="0">
                <a:latin typeface="Georgia" pitchFamily="18" charset="0"/>
              </a:rPr>
              <a:t>разi</a:t>
            </a:r>
            <a:r>
              <a:rPr lang="uk-UA" sz="2800" dirty="0" smtClean="0">
                <a:latin typeface="Georgia" pitchFamily="18" charset="0"/>
              </a:rPr>
              <a:t> якщо </a:t>
            </a:r>
            <a:r>
              <a:rPr lang="uk-UA" sz="2800" dirty="0" err="1" smtClean="0">
                <a:latin typeface="Georgia" pitchFamily="18" charset="0"/>
              </a:rPr>
              <a:t>профiлактичнi</a:t>
            </a:r>
            <a:r>
              <a:rPr lang="uk-UA" sz="2800" dirty="0" smtClean="0">
                <a:latin typeface="Georgia" pitchFamily="18" charset="0"/>
              </a:rPr>
              <a:t> щеплення </a:t>
            </a:r>
            <a:r>
              <a:rPr lang="uk-UA" sz="2800" dirty="0" err="1" smtClean="0">
                <a:latin typeface="Georgia" pitchFamily="18" charset="0"/>
              </a:rPr>
              <a:t>дiтям</a:t>
            </a:r>
            <a:r>
              <a:rPr lang="uk-UA" sz="2800" dirty="0" smtClean="0">
                <a:latin typeface="Georgia" pitchFamily="18" charset="0"/>
              </a:rPr>
              <a:t> проведено з порушенням установлених </a:t>
            </a:r>
            <a:r>
              <a:rPr lang="uk-UA" sz="2800" dirty="0" err="1" smtClean="0">
                <a:latin typeface="Georgia" pitchFamily="18" charset="0"/>
              </a:rPr>
              <a:t>строкiв</a:t>
            </a:r>
            <a:r>
              <a:rPr lang="uk-UA" sz="2800" dirty="0" smtClean="0">
                <a:latin typeface="Georgia" pitchFamily="18" charset="0"/>
              </a:rPr>
              <a:t> у зв’язку з медичними протипоказаннями, при </a:t>
            </a:r>
            <a:r>
              <a:rPr lang="uk-UA" sz="2800" dirty="0" err="1" smtClean="0">
                <a:latin typeface="Georgia" pitchFamily="18" charset="0"/>
              </a:rPr>
              <a:t>благополучнiй</a:t>
            </a:r>
            <a:r>
              <a:rPr lang="uk-UA" sz="2800" dirty="0" smtClean="0">
                <a:latin typeface="Georgia" pitchFamily="18" charset="0"/>
              </a:rPr>
              <a:t> </a:t>
            </a:r>
            <a:r>
              <a:rPr lang="uk-UA" sz="2800" dirty="0" err="1" smtClean="0">
                <a:latin typeface="Georgia" pitchFamily="18" charset="0"/>
              </a:rPr>
              <a:t>епiдемiчнiй</a:t>
            </a:r>
            <a:r>
              <a:rPr lang="uk-UA" sz="2800" dirty="0" smtClean="0">
                <a:latin typeface="Georgia" pitchFamily="18" charset="0"/>
              </a:rPr>
              <a:t> </a:t>
            </a:r>
            <a:r>
              <a:rPr lang="uk-UA" sz="2800" dirty="0" err="1" smtClean="0">
                <a:latin typeface="Georgia" pitchFamily="18" charset="0"/>
              </a:rPr>
              <a:t>ситуацiї</a:t>
            </a:r>
            <a:r>
              <a:rPr lang="uk-UA" sz="2800" dirty="0" smtClean="0">
                <a:latin typeface="Georgia" pitchFamily="18" charset="0"/>
              </a:rPr>
              <a:t> </a:t>
            </a:r>
            <a:r>
              <a:rPr lang="uk-UA" sz="2800" dirty="0" smtClean="0">
                <a:solidFill>
                  <a:srgbClr val="FF0000"/>
                </a:solidFill>
                <a:latin typeface="Georgia" pitchFamily="18" charset="0"/>
              </a:rPr>
              <a:t>за </a:t>
            </a:r>
            <a:r>
              <a:rPr lang="uk-UA" sz="2800" dirty="0" err="1" smtClean="0">
                <a:solidFill>
                  <a:srgbClr val="FF0000"/>
                </a:solidFill>
                <a:latin typeface="Georgia" pitchFamily="18" charset="0"/>
              </a:rPr>
              <a:t>рiшенням</a:t>
            </a:r>
            <a:r>
              <a:rPr lang="uk-UA" sz="2800" dirty="0" smtClean="0">
                <a:solidFill>
                  <a:srgbClr val="FF0000"/>
                </a:solidFill>
                <a:latin typeface="Georgia" pitchFamily="18" charset="0"/>
              </a:rPr>
              <a:t> </a:t>
            </a:r>
            <a:r>
              <a:rPr lang="uk-UA" sz="2800" dirty="0" err="1" smtClean="0">
                <a:solidFill>
                  <a:srgbClr val="FF0000"/>
                </a:solidFill>
                <a:latin typeface="Georgia" pitchFamily="18" charset="0"/>
              </a:rPr>
              <a:t>консилiуму</a:t>
            </a:r>
            <a:r>
              <a:rPr lang="uk-UA" sz="2800" dirty="0" smtClean="0">
                <a:solidFill>
                  <a:srgbClr val="FF0000"/>
                </a:solidFill>
                <a:latin typeface="Georgia" pitchFamily="18" charset="0"/>
              </a:rPr>
              <a:t> </a:t>
            </a:r>
            <a:r>
              <a:rPr lang="uk-UA" sz="2800" dirty="0" err="1" smtClean="0">
                <a:solidFill>
                  <a:srgbClr val="FF0000"/>
                </a:solidFill>
                <a:latin typeface="Georgia" pitchFamily="18" charset="0"/>
              </a:rPr>
              <a:t>вiдповiдних</a:t>
            </a:r>
            <a:r>
              <a:rPr lang="uk-UA" sz="2800" dirty="0" smtClean="0">
                <a:solidFill>
                  <a:srgbClr val="FF0000"/>
                </a:solidFill>
                <a:latin typeface="Georgia" pitchFamily="18" charset="0"/>
              </a:rPr>
              <a:t> </a:t>
            </a:r>
            <a:r>
              <a:rPr lang="uk-UA" sz="2800" dirty="0" err="1" smtClean="0">
                <a:solidFill>
                  <a:srgbClr val="FF0000"/>
                </a:solidFill>
                <a:latin typeface="Georgia" pitchFamily="18" charset="0"/>
              </a:rPr>
              <a:t>лiкарiв</a:t>
            </a:r>
            <a:r>
              <a:rPr lang="uk-UA" sz="2800" dirty="0" smtClean="0">
                <a:solidFill>
                  <a:srgbClr val="FF0000"/>
                </a:solidFill>
                <a:latin typeface="Georgia" pitchFamily="18" charset="0"/>
              </a:rPr>
              <a:t> вони можуть бути </a:t>
            </a:r>
            <a:r>
              <a:rPr lang="uk-UA" sz="2800" dirty="0" err="1" smtClean="0">
                <a:solidFill>
                  <a:srgbClr val="FF0000"/>
                </a:solidFill>
                <a:latin typeface="Georgia" pitchFamily="18" charset="0"/>
              </a:rPr>
              <a:t>прийнятi</a:t>
            </a:r>
            <a:r>
              <a:rPr lang="uk-UA" sz="2800" dirty="0" smtClean="0">
                <a:solidFill>
                  <a:srgbClr val="FF0000"/>
                </a:solidFill>
                <a:latin typeface="Georgia" pitchFamily="18" charset="0"/>
              </a:rPr>
              <a:t> до </a:t>
            </a:r>
            <a:r>
              <a:rPr lang="uk-UA" sz="2800" dirty="0" err="1" smtClean="0">
                <a:solidFill>
                  <a:srgbClr val="FF0000"/>
                </a:solidFill>
                <a:latin typeface="Georgia" pitchFamily="18" charset="0"/>
              </a:rPr>
              <a:t>вiдповiдного</a:t>
            </a:r>
            <a:r>
              <a:rPr lang="uk-UA" sz="2800" dirty="0" smtClean="0">
                <a:solidFill>
                  <a:srgbClr val="FF0000"/>
                </a:solidFill>
                <a:latin typeface="Georgia" pitchFamily="18" charset="0"/>
              </a:rPr>
              <a:t> дитячого закладу та </a:t>
            </a:r>
            <a:r>
              <a:rPr lang="uk-UA" sz="2800" dirty="0" err="1" smtClean="0">
                <a:solidFill>
                  <a:srgbClr val="FF0000"/>
                </a:solidFill>
                <a:latin typeface="Georgia" pitchFamily="18" charset="0"/>
              </a:rPr>
              <a:t>вiдвiдувати</a:t>
            </a:r>
            <a:r>
              <a:rPr lang="uk-UA" sz="2800" dirty="0" smtClean="0">
                <a:solidFill>
                  <a:srgbClr val="FF0000"/>
                </a:solidFill>
                <a:latin typeface="Georgia" pitchFamily="18" charset="0"/>
              </a:rPr>
              <a:t> його.</a:t>
            </a:r>
            <a:endParaRPr lang="ru-RU" sz="2800" dirty="0" smtClean="0">
              <a:solidFill>
                <a:srgbClr val="FF0000"/>
              </a:solidFill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715040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uk-UA" sz="4600" dirty="0" smtClean="0">
                <a:latin typeface="Georgia" pitchFamily="18" charset="0"/>
              </a:rPr>
              <a:t>ЗАКОН УКРАЇНИ</a:t>
            </a:r>
            <a:endParaRPr lang="ru-RU" sz="4600" dirty="0" smtClean="0">
              <a:latin typeface="Georgia" pitchFamily="18" charset="0"/>
            </a:endParaRPr>
          </a:p>
          <a:p>
            <a:pPr algn="ctr">
              <a:buNone/>
            </a:pPr>
            <a:endParaRPr lang="uk-UA" sz="4600" dirty="0" smtClean="0">
              <a:latin typeface="Georgia" pitchFamily="18" charset="0"/>
            </a:endParaRPr>
          </a:p>
          <a:p>
            <a:pPr algn="ctr">
              <a:buNone/>
            </a:pPr>
            <a:r>
              <a:rPr lang="uk-UA" sz="4600" b="1" dirty="0" smtClean="0">
                <a:latin typeface="Georgia" pitchFamily="18" charset="0"/>
              </a:rPr>
              <a:t>Про забезпечення санітарного та епідемічного благополуччя </a:t>
            </a:r>
            <a:r>
              <a:rPr lang="uk-UA" sz="4600" b="1" dirty="0" smtClean="0">
                <a:latin typeface="Georgia" pitchFamily="18" charset="0"/>
              </a:rPr>
              <a:t>населення</a:t>
            </a:r>
            <a:endParaRPr lang="uk-UA" sz="4100" i="1" dirty="0" smtClean="0">
              <a:latin typeface="Georgia" pitchFamily="18" charset="0"/>
            </a:endParaRPr>
          </a:p>
          <a:p>
            <a:pPr algn="ctr">
              <a:buNone/>
            </a:pPr>
            <a:r>
              <a:rPr lang="uk-UA" sz="3100" i="1" dirty="0" smtClean="0">
                <a:latin typeface="Georgia" pitchFamily="18" charset="0"/>
              </a:rPr>
              <a:t>Вводиться в дію Постановою ВР № 4005-XII </a:t>
            </a:r>
          </a:p>
          <a:p>
            <a:pPr algn="ctr">
              <a:buNone/>
            </a:pPr>
            <a:r>
              <a:rPr lang="uk-UA" sz="3100" i="1" dirty="0" smtClean="0">
                <a:latin typeface="Georgia" pitchFamily="18" charset="0"/>
              </a:rPr>
              <a:t>від 24.02.94, ВВР, 1994, № 27, ст.219</a:t>
            </a:r>
          </a:p>
          <a:p>
            <a:pPr marL="0" indent="0" algn="ctr">
              <a:buNone/>
            </a:pPr>
            <a:endParaRPr lang="uk-UA" sz="2400" dirty="0" smtClean="0">
              <a:latin typeface="Georgia" pitchFamily="18" charset="0"/>
            </a:endParaRPr>
          </a:p>
          <a:p>
            <a:pPr marL="0" indent="0" algn="ctr">
              <a:buNone/>
            </a:pPr>
            <a:r>
              <a:rPr lang="uk-UA" sz="3300" b="1" dirty="0" smtClean="0">
                <a:latin typeface="Georgia" pitchFamily="18" charset="0"/>
              </a:rPr>
              <a:t>Стаття 27. </a:t>
            </a:r>
          </a:p>
          <a:p>
            <a:pPr marL="0" indent="0" algn="ctr">
              <a:buNone/>
            </a:pPr>
            <a:r>
              <a:rPr lang="uk-UA" sz="3300" b="1" dirty="0" smtClean="0">
                <a:latin typeface="Georgia" pitchFamily="18" charset="0"/>
              </a:rPr>
              <a:t>Профілактичні </a:t>
            </a:r>
            <a:r>
              <a:rPr lang="uk-UA" sz="3300" b="1" dirty="0" smtClean="0">
                <a:latin typeface="Georgia" pitchFamily="18" charset="0"/>
              </a:rPr>
              <a:t>щеплення</a:t>
            </a:r>
          </a:p>
          <a:p>
            <a:pPr marL="0" indent="0" algn="ctr">
              <a:buNone/>
            </a:pPr>
            <a:r>
              <a:rPr lang="ru-RU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Профілактичні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щеплення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метою </a:t>
            </a:r>
            <a:r>
              <a:rPr lang="ru-RU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запобігання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захворюванням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туберкульоз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поліомієліт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дифтерію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кашлюк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правець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кір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Україні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є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обов'язковими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3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uk-UA" sz="2400" i="1" dirty="0" smtClean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uk-UA" sz="2600" dirty="0" smtClean="0">
                <a:latin typeface="Times New Roman" pitchFamily="18" charset="0"/>
                <a:cs typeface="Times New Roman" pitchFamily="18" charset="0"/>
              </a:rPr>
              <a:t>СПІЛЬНИЙ ЛИСТ</a:t>
            </a:r>
          </a:p>
          <a:p>
            <a:pPr algn="ctr">
              <a:buNone/>
            </a:pPr>
            <a:r>
              <a:rPr lang="uk-UA" sz="2600" dirty="0" smtClean="0">
                <a:latin typeface="Times New Roman" pitchFamily="18" charset="0"/>
                <a:cs typeface="Times New Roman" pitchFamily="18" charset="0"/>
              </a:rPr>
              <a:t>МІНІСТЕРСТВА ОСВІТИ І НАУКИ УКРАЇНИ</a:t>
            </a: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uk-UA" sz="2600" dirty="0" smtClean="0">
                <a:latin typeface="Times New Roman" pitchFamily="18" charset="0"/>
                <a:cs typeface="Times New Roman" pitchFamily="18" charset="0"/>
              </a:rPr>
              <a:t>МІНІСТЕРСТВА ОХОРОНИ ЗДОРОВ’Я УКРАЇНИ</a:t>
            </a: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uk-UA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№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1/9-500 / № 04.01.16/28103 </a:t>
            </a: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від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29 вересня 2014 року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lnSpc>
                <a:spcPct val="110000"/>
              </a:lnSpc>
              <a:buNone/>
            </a:pPr>
            <a:endParaRPr lang="uk-UA" sz="2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lnSpc>
                <a:spcPct val="110000"/>
              </a:lnSpc>
              <a:buNone/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Щодо </a:t>
            </a:r>
            <a:r>
              <a:rPr lang="uk-UA" b="1" dirty="0">
                <a:latin typeface="Times New Roman" pitchFamily="18" charset="0"/>
                <a:cs typeface="Times New Roman" pitchFamily="18" charset="0"/>
              </a:rPr>
              <a:t>вирішення окремих питань 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про зарахування до </a:t>
            </a:r>
            <a:r>
              <a:rPr lang="uk-UA" b="1" dirty="0">
                <a:latin typeface="Times New Roman" pitchFamily="18" charset="0"/>
                <a:cs typeface="Times New Roman" pitchFamily="18" charset="0"/>
              </a:rPr>
              <a:t>дошкільних і загальноосвітніх навчальних 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закладів дітей</a:t>
            </a:r>
            <a:r>
              <a:rPr lang="uk-UA" b="1" dirty="0">
                <a:latin typeface="Times New Roman" pitchFamily="18" charset="0"/>
                <a:cs typeface="Times New Roman" pitchFamily="18" charset="0"/>
              </a:rPr>
              <a:t>, у яких відсутні обов’язкові профілактичні 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щеплення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57200" y="1285859"/>
            <a:ext cx="8229600" cy="328614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uk-UA" sz="4000" dirty="0">
                <a:solidFill>
                  <a:srgbClr val="FF0000"/>
                </a:solidFill>
                <a:latin typeface="Georgia" pitchFamily="18" charset="0"/>
              </a:rPr>
              <a:t>Дітям, які не отримали профілактичних щеплень згідно з календарем щеплень, відвідування дитячих закладів не дозволяється. </a:t>
            </a:r>
            <a:endParaRPr lang="ru-RU" sz="4000" dirty="0">
              <a:solidFill>
                <a:srgbClr val="FF0000"/>
              </a:solidFill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68931"/>
          </a:xfrm>
        </p:spPr>
        <p:txBody>
          <a:bodyPr/>
          <a:lstStyle/>
          <a:p>
            <a:pPr marL="0" indent="0">
              <a:buNone/>
            </a:pPr>
            <a:r>
              <a:rPr lang="uk-UA" dirty="0" smtClean="0">
                <a:latin typeface="Georgia" pitchFamily="18" charset="0"/>
              </a:rPr>
              <a:t>У </a:t>
            </a:r>
            <a:r>
              <a:rPr lang="uk-UA" dirty="0">
                <a:latin typeface="Georgia" pitchFamily="18" charset="0"/>
              </a:rPr>
              <a:t>разі, якщо профілактичні щеплення дітям проведено з порушенням установлених строків у зв'язку з медичними протипоказаннями, при благополучній епідемічній ситуації </a:t>
            </a:r>
            <a:r>
              <a:rPr lang="uk-UA" u="sng" dirty="0">
                <a:solidFill>
                  <a:srgbClr val="FF0000"/>
                </a:solidFill>
                <a:latin typeface="Georgia" pitchFamily="18" charset="0"/>
              </a:rPr>
              <a:t>за рішенням консиліуму</a:t>
            </a:r>
            <a:r>
              <a:rPr lang="uk-UA" dirty="0">
                <a:solidFill>
                  <a:srgbClr val="FF0000"/>
                </a:solidFill>
                <a:latin typeface="Georgia" pitchFamily="18" charset="0"/>
              </a:rPr>
              <a:t> відповідних лікарів вони можуть  бути  прийняті до відповідного дитячого закладу та відвідувати його</a:t>
            </a:r>
            <a:r>
              <a:rPr lang="uk-UA" dirty="0" smtClean="0">
                <a:solidFill>
                  <a:srgbClr val="FF0000"/>
                </a:solidFill>
                <a:latin typeface="Georgia" pitchFamily="18" charset="0"/>
              </a:rPr>
              <a:t>.</a:t>
            </a:r>
            <a:endParaRPr lang="ru-RU" dirty="0">
              <a:solidFill>
                <a:srgbClr val="FF0000"/>
              </a:solidFill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uk-UA" dirty="0" smtClean="0">
                <a:solidFill>
                  <a:srgbClr val="FF0000"/>
                </a:solidFill>
                <a:latin typeface="Georgia" pitchFamily="18" charset="0"/>
              </a:rPr>
              <a:t>Питання щодо відвідування навчального закладу дітьми, батьки яких відмовляються від щеплень, вирішується </a:t>
            </a:r>
            <a:r>
              <a:rPr lang="uk-UA" u="sng" dirty="0" smtClean="0">
                <a:solidFill>
                  <a:srgbClr val="FF0000"/>
                </a:solidFill>
                <a:latin typeface="Georgia" pitchFamily="18" charset="0"/>
              </a:rPr>
              <a:t>індивідуально лікарсько-консультативною комісією</a:t>
            </a:r>
            <a:endParaRPr lang="ru-RU" u="sng" dirty="0" smtClean="0">
              <a:solidFill>
                <a:srgbClr val="FF0000"/>
              </a:solidFill>
              <a:latin typeface="Georgia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uk-UA" dirty="0" smtClean="0">
                <a:latin typeface="Georgia" pitchFamily="18" charset="0"/>
              </a:rPr>
              <a:t>Враховуючи зазначене, </a:t>
            </a:r>
          </a:p>
          <a:p>
            <a:pPr marL="0" indent="0">
              <a:buNone/>
            </a:pPr>
            <a:r>
              <a:rPr lang="uk-UA" dirty="0" smtClean="0">
                <a:solidFill>
                  <a:srgbClr val="FF0000"/>
                </a:solidFill>
                <a:latin typeface="Georgia" pitchFamily="18" charset="0"/>
              </a:rPr>
              <a:t>керівник навчального закладу </a:t>
            </a:r>
            <a:r>
              <a:rPr lang="uk-UA" u="sng" dirty="0" smtClean="0">
                <a:solidFill>
                  <a:srgbClr val="FF0000"/>
                </a:solidFill>
                <a:latin typeface="Georgia" pitchFamily="18" charset="0"/>
              </a:rPr>
              <a:t>зобов’язаний прийняти дитину до закладу за наявності відповідних медичних довідок </a:t>
            </a:r>
            <a:r>
              <a:rPr lang="uk-UA" dirty="0" smtClean="0">
                <a:solidFill>
                  <a:srgbClr val="FF0000"/>
                </a:solidFill>
                <a:latin typeface="Georgia" pitchFamily="18" charset="0"/>
              </a:rPr>
              <a:t>встановленого зразка, </a:t>
            </a:r>
          </a:p>
          <a:p>
            <a:pPr marL="0" indent="0">
              <a:buNone/>
            </a:pPr>
            <a:r>
              <a:rPr lang="uk-UA" dirty="0" smtClean="0">
                <a:solidFill>
                  <a:srgbClr val="FF0000"/>
                </a:solidFill>
                <a:latin typeface="Georgia" pitchFamily="18" charset="0"/>
              </a:rPr>
              <a:t>а </a:t>
            </a:r>
            <a:r>
              <a:rPr lang="uk-UA" u="sng" dirty="0" smtClean="0">
                <a:solidFill>
                  <a:srgbClr val="FF0000"/>
                </a:solidFill>
                <a:latin typeface="Georgia" pitchFamily="18" charset="0"/>
              </a:rPr>
              <a:t>для дітей, у яких відсутні обов’язкові профілактичні щеплення (незалежно від причин), додатково подається висновок лікарсько-консультативної комісії </a:t>
            </a:r>
            <a:r>
              <a:rPr lang="uk-UA" dirty="0" smtClean="0">
                <a:solidFill>
                  <a:srgbClr val="FF0000"/>
                </a:solidFill>
                <a:latin typeface="Georgia" pitchFamily="18" charset="0"/>
              </a:rPr>
              <a:t>лікувально-профілактичного закладу державної (комунальної) форми власності</a:t>
            </a:r>
            <a:r>
              <a:rPr lang="uk-UA" dirty="0" smtClean="0">
                <a:latin typeface="Georgia" pitchFamily="18" charset="0"/>
              </a:rPr>
              <a:t>, у якому зазначено, що дитина здорова і може відвідувати навчальний заклад.</a:t>
            </a:r>
            <a:endParaRPr lang="ru-RU" dirty="0" smtClean="0">
              <a:latin typeface="Georgia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/>
          <a:lstStyle/>
          <a:p>
            <a:pPr marL="0" indent="0">
              <a:buNone/>
            </a:pPr>
            <a:r>
              <a:rPr lang="uk-UA" dirty="0" smtClean="0">
                <a:latin typeface="Georgia" pitchFamily="18" charset="0"/>
              </a:rPr>
              <a:t>Якщо лікарсько-консультативна комісія приймає рішення щодо заборони відвідування дитиною, у якої відсутні профілактичні щеплення, навчального закладу (при складній епідеміологічній ситуації та (або) індивідуальних показниках), то питання </a:t>
            </a:r>
            <a:r>
              <a:rPr lang="uk-UA" dirty="0" smtClean="0">
                <a:solidFill>
                  <a:srgbClr val="FF0000"/>
                </a:solidFill>
                <a:latin typeface="Georgia" pitchFamily="18" charset="0"/>
              </a:rPr>
              <a:t>щодо </a:t>
            </a:r>
            <a:r>
              <a:rPr lang="uk-UA" u="sng" dirty="0" smtClean="0">
                <a:solidFill>
                  <a:srgbClr val="FF0000"/>
                </a:solidFill>
                <a:latin typeface="Georgia" pitchFamily="18" charset="0"/>
              </a:rPr>
              <a:t>форм</a:t>
            </a:r>
            <a:r>
              <a:rPr lang="uk-UA" dirty="0" smtClean="0">
                <a:solidFill>
                  <a:srgbClr val="FF0000"/>
                </a:solidFill>
                <a:latin typeface="Georgia" pitchFamily="18" charset="0"/>
              </a:rPr>
              <a:t> здобуття освіти</a:t>
            </a:r>
            <a:r>
              <a:rPr lang="uk-UA" dirty="0" smtClean="0">
                <a:latin typeface="Georgia" pitchFamily="18" charset="0"/>
              </a:rPr>
              <a:t> такими дітьми </a:t>
            </a:r>
            <a:r>
              <a:rPr lang="uk-UA" dirty="0" smtClean="0">
                <a:solidFill>
                  <a:srgbClr val="FF0000"/>
                </a:solidFill>
                <a:latin typeface="Georgia" pitchFamily="18" charset="0"/>
              </a:rPr>
              <a:t>вирішується місцевими органами управління освітою.</a:t>
            </a:r>
            <a:endParaRPr lang="ru-RU" dirty="0" smtClean="0">
              <a:solidFill>
                <a:srgbClr val="FF0000"/>
              </a:solidFill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71480"/>
            <a:ext cx="8401080" cy="785818"/>
          </a:xfrm>
        </p:spPr>
        <p:txBody>
          <a:bodyPr>
            <a:noAutofit/>
          </a:bodyPr>
          <a:lstStyle/>
          <a:p>
            <a:r>
              <a:rPr lang="uk-UA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ЗАКОНОДАВСТВО УКРАЇНИ ПРО ЩЕПЛЕННЯ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158" y="1571612"/>
            <a:ext cx="8329642" cy="4554551"/>
          </a:xfrm>
        </p:spPr>
        <p:txBody>
          <a:bodyPr>
            <a:noAutofit/>
          </a:bodyPr>
          <a:lstStyle/>
          <a:p>
            <a:r>
              <a:rPr lang="uk-UA" sz="1600" dirty="0" smtClean="0">
                <a:latin typeface="Georgia" pitchFamily="18" charset="0"/>
              </a:rPr>
              <a:t>Стаття 50 Конституції України</a:t>
            </a:r>
            <a:endParaRPr lang="ru-RU" sz="1600" dirty="0" smtClean="0">
              <a:latin typeface="Georgia" pitchFamily="18" charset="0"/>
            </a:endParaRPr>
          </a:p>
          <a:p>
            <a:r>
              <a:rPr lang="uk-UA" sz="1600" dirty="0" smtClean="0">
                <a:latin typeface="Georgia" pitchFamily="18" charset="0"/>
              </a:rPr>
              <a:t>Закон України «Основи законодавства України про охорону здоров'я»</a:t>
            </a:r>
            <a:endParaRPr lang="ru-RU" sz="1600" dirty="0" smtClean="0">
              <a:latin typeface="Georgia" pitchFamily="18" charset="0"/>
            </a:endParaRPr>
          </a:p>
          <a:p>
            <a:pPr lvl="0"/>
            <a:r>
              <a:rPr lang="uk-UA" sz="1600" dirty="0" smtClean="0">
                <a:latin typeface="Georgia" pitchFamily="18" charset="0"/>
              </a:rPr>
              <a:t>Закон України «Про забезпечення санітарного та епідемічного благополуччя населення (Введений в дію Постановою ВР N 4005 – XII від 24.02.94, ВВР, 1994, N 27, ст.219, з низкою змін та доповнень ВР, а також рішення Конституційного Суду)</a:t>
            </a:r>
            <a:endParaRPr lang="ru-RU" sz="1600" dirty="0" smtClean="0">
              <a:latin typeface="Georgia" pitchFamily="18" charset="0"/>
            </a:endParaRPr>
          </a:p>
          <a:p>
            <a:pPr lvl="0"/>
            <a:r>
              <a:rPr lang="uk-UA" sz="1600" dirty="0" smtClean="0">
                <a:latin typeface="Georgia" pitchFamily="18" charset="0"/>
              </a:rPr>
              <a:t>Закон України «Про захист населення від інфекційних хвороб» (Відомості Верховної Ради України (ВВР), 2000, N 29, ст. 228 ) ( Із змінами і доповненнями, внесеними Законами ВР)</a:t>
            </a:r>
            <a:endParaRPr lang="ru-RU" sz="1600" dirty="0" smtClean="0">
              <a:latin typeface="Georgia" pitchFamily="18" charset="0"/>
            </a:endParaRPr>
          </a:p>
          <a:p>
            <a:pPr lvl="0"/>
            <a:r>
              <a:rPr lang="uk-UA" sz="1600" dirty="0" smtClean="0">
                <a:latin typeface="Georgia" pitchFamily="18" charset="0"/>
              </a:rPr>
              <a:t>Наказ Міністерства охорони здоров'я України від 03.02.2006 року N 48 «Про порядок проведення профілактичних щеплень в Україні та контроль якості й обігу медичних імунобіологічних препаратів» {Із змінами, внесеними згідно з Наказом Міністерства охорони здоров'я за N 207 від 17.04.2008 року}</a:t>
            </a:r>
          </a:p>
          <a:p>
            <a:r>
              <a:rPr lang="uk-UA" sz="1600" dirty="0" smtClean="0">
                <a:latin typeface="Georgia" pitchFamily="18" charset="0"/>
              </a:rPr>
              <a:t>Санітарний регламент для дошкільних навчальних закладів, затверджений </a:t>
            </a:r>
            <a:r>
              <a:rPr lang="ru-RU" sz="1600" dirty="0" smtClean="0">
                <a:latin typeface="Georgia" pitchFamily="18" charset="0"/>
              </a:rPr>
              <a:t>наказом </a:t>
            </a:r>
            <a:r>
              <a:rPr lang="uk-UA" sz="1600" dirty="0" smtClean="0">
                <a:latin typeface="Georgia" pitchFamily="18" charset="0"/>
              </a:rPr>
              <a:t>Міністерства охорони здоров’я України від </a:t>
            </a:r>
            <a:r>
              <a:rPr lang="ru-RU" sz="1600" dirty="0" smtClean="0">
                <a:latin typeface="Georgia" pitchFamily="18" charset="0"/>
              </a:rPr>
              <a:t>24.03.2016 №234</a:t>
            </a:r>
            <a:endParaRPr lang="uk-UA" sz="1600" dirty="0" smtClean="0">
              <a:latin typeface="Georgia" pitchFamily="18" charset="0"/>
            </a:endParaRPr>
          </a:p>
          <a:p>
            <a:pPr lvl="0"/>
            <a:r>
              <a:rPr lang="uk-UA" sz="1600" dirty="0" smtClean="0">
                <a:latin typeface="Georgia" pitchFamily="18" charset="0"/>
              </a:rPr>
              <a:t>Інші.</a:t>
            </a:r>
            <a:endParaRPr lang="ru-RU" sz="1600" dirty="0" smtClean="0">
              <a:latin typeface="Georgia" pitchFamily="18" charset="0"/>
            </a:endParaRPr>
          </a:p>
          <a:p>
            <a:pPr>
              <a:buNone/>
            </a:pPr>
            <a:endParaRPr lang="ru-RU" sz="1600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340369"/>
          </a:xfrm>
        </p:spPr>
        <p:txBody>
          <a:bodyPr/>
          <a:lstStyle/>
          <a:p>
            <a:pPr marL="0" indent="0" algn="ctr">
              <a:buNone/>
            </a:pPr>
            <a:r>
              <a:rPr lang="uk-UA" sz="4400" b="1" dirty="0" smtClean="0">
                <a:latin typeface="Georgia" pitchFamily="18" charset="0"/>
              </a:rPr>
              <a:t>Санітарний регламент для дошкільних навчальних закладів</a:t>
            </a:r>
            <a:r>
              <a:rPr lang="uk-UA" dirty="0" smtClean="0">
                <a:latin typeface="Georgia" pitchFamily="18" charset="0"/>
              </a:rPr>
              <a:t>, </a:t>
            </a:r>
          </a:p>
          <a:p>
            <a:pPr marL="0" indent="0" algn="ctr">
              <a:buNone/>
            </a:pPr>
            <a:endParaRPr lang="uk-UA" dirty="0" smtClean="0">
              <a:latin typeface="Georgia" pitchFamily="18" charset="0"/>
            </a:endParaRPr>
          </a:p>
          <a:p>
            <a:pPr marL="0" indent="0" algn="ctr">
              <a:buNone/>
            </a:pPr>
            <a:endParaRPr lang="uk-UA" dirty="0" smtClean="0">
              <a:latin typeface="Georgia" pitchFamily="18" charset="0"/>
            </a:endParaRPr>
          </a:p>
          <a:p>
            <a:pPr marL="0" indent="0" algn="ctr">
              <a:buNone/>
            </a:pPr>
            <a:r>
              <a:rPr lang="uk-UA" dirty="0" smtClean="0">
                <a:latin typeface="Georgia" pitchFamily="18" charset="0"/>
              </a:rPr>
              <a:t>затверджений </a:t>
            </a:r>
            <a:r>
              <a:rPr lang="ru-RU" dirty="0" smtClean="0">
                <a:latin typeface="Georgia" pitchFamily="18" charset="0"/>
              </a:rPr>
              <a:t>наказом </a:t>
            </a:r>
            <a:r>
              <a:rPr lang="ru-RU" dirty="0" err="1" smtClean="0">
                <a:latin typeface="Georgia" pitchFamily="18" charset="0"/>
              </a:rPr>
              <a:t>Міністерства</a:t>
            </a:r>
            <a:r>
              <a:rPr lang="ru-RU" dirty="0" smtClean="0">
                <a:latin typeface="Georgia" pitchFamily="18" charset="0"/>
              </a:rPr>
              <a:t> </a:t>
            </a:r>
            <a:r>
              <a:rPr lang="ru-RU" dirty="0" err="1" smtClean="0">
                <a:latin typeface="Georgia" pitchFamily="18" charset="0"/>
              </a:rPr>
              <a:t>охорони</a:t>
            </a:r>
            <a:r>
              <a:rPr lang="ru-RU" dirty="0" smtClean="0">
                <a:latin typeface="Georgia" pitchFamily="18" charset="0"/>
              </a:rPr>
              <a:t> </a:t>
            </a:r>
            <a:r>
              <a:rPr lang="ru-RU" dirty="0" err="1" smtClean="0">
                <a:latin typeface="Georgia" pitchFamily="18" charset="0"/>
              </a:rPr>
              <a:t>здоров’я</a:t>
            </a:r>
            <a:r>
              <a:rPr lang="ru-RU" dirty="0" smtClean="0">
                <a:latin typeface="Georgia" pitchFamily="18" charset="0"/>
              </a:rPr>
              <a:t> </a:t>
            </a:r>
            <a:r>
              <a:rPr lang="ru-RU" dirty="0" err="1" smtClean="0">
                <a:latin typeface="Georgia" pitchFamily="18" charset="0"/>
              </a:rPr>
              <a:t>України</a:t>
            </a:r>
            <a:r>
              <a:rPr lang="ru-RU" dirty="0" smtClean="0">
                <a:latin typeface="Georgia" pitchFamily="18" charset="0"/>
              </a:rPr>
              <a:t> </a:t>
            </a:r>
            <a:r>
              <a:rPr lang="ru-RU" dirty="0" err="1" smtClean="0">
                <a:latin typeface="Georgia" pitchFamily="18" charset="0"/>
              </a:rPr>
              <a:t>від</a:t>
            </a:r>
            <a:r>
              <a:rPr lang="ru-RU" dirty="0" smtClean="0">
                <a:latin typeface="Georgia" pitchFamily="18" charset="0"/>
              </a:rPr>
              <a:t> 24.03.2016 №234</a:t>
            </a: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000132"/>
          </a:xfrm>
        </p:spPr>
        <p:txBody>
          <a:bodyPr>
            <a:noAutofit/>
          </a:bodyPr>
          <a:lstStyle/>
          <a:p>
            <a:r>
              <a:rPr lang="uk-UA" sz="2400" b="1" dirty="0" smtClean="0">
                <a:latin typeface="Georgia" pitchFamily="18" charset="0"/>
              </a:rPr>
              <a:t>Розділ XI. Вимоги до медичного обслуговування, оцінки стану здоров'я дітей</a:t>
            </a:r>
            <a:endParaRPr lang="ru-RU" sz="2400" dirty="0">
              <a:latin typeface="Georgia" pitchFamily="18" charset="0"/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uk-UA" dirty="0" smtClean="0">
                <a:latin typeface="Georgia" pitchFamily="18" charset="0"/>
              </a:rPr>
              <a:t>Пункт 2.</a:t>
            </a:r>
          </a:p>
          <a:p>
            <a:pPr marL="0" indent="0">
              <a:buNone/>
            </a:pPr>
            <a:r>
              <a:rPr lang="uk-UA" dirty="0" smtClean="0">
                <a:latin typeface="Georgia" pitchFamily="18" charset="0"/>
              </a:rPr>
              <a:t>Питання про відвідування дошкільного навчального закладу дітьми, батьки яких відмовляються від щеплень, вирішується лікарсько-консультативною комісією при закладі охорони здоров'я.</a:t>
            </a:r>
            <a:endParaRPr lang="ru-RU" dirty="0" smtClean="0">
              <a:latin typeface="Georgia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857916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endParaRPr lang="uk-UA" b="1" dirty="0" smtClean="0">
              <a:latin typeface="Georgia" pitchFamily="18" charset="0"/>
            </a:endParaRPr>
          </a:p>
          <a:p>
            <a:pPr marL="0" indent="0" algn="ctr">
              <a:buNone/>
            </a:pPr>
            <a:r>
              <a:rPr lang="uk-UA" sz="4200" b="1" dirty="0" smtClean="0">
                <a:latin typeface="Georgia" pitchFamily="18" charset="0"/>
              </a:rPr>
              <a:t>З А К О Н   У К Р А Ї Н И </a:t>
            </a:r>
            <a:br>
              <a:rPr lang="uk-UA" sz="4200" b="1" dirty="0" smtClean="0">
                <a:latin typeface="Georgia" pitchFamily="18" charset="0"/>
              </a:rPr>
            </a:br>
            <a:endParaRPr lang="ru-RU" sz="4200" dirty="0" smtClean="0">
              <a:latin typeface="Georgia" pitchFamily="18" charset="0"/>
            </a:endParaRPr>
          </a:p>
          <a:p>
            <a:pPr marL="0" indent="0" algn="ctr">
              <a:buNone/>
            </a:pPr>
            <a:r>
              <a:rPr lang="uk-UA" sz="4200" b="1" dirty="0" smtClean="0">
                <a:latin typeface="Georgia" pitchFamily="18" charset="0"/>
              </a:rPr>
              <a:t>Про захист населення від інфекційних хвороб </a:t>
            </a:r>
            <a:r>
              <a:rPr lang="uk-UA" b="1" dirty="0" smtClean="0">
                <a:latin typeface="Georgia" pitchFamily="18" charset="0"/>
              </a:rPr>
              <a:t/>
            </a:r>
            <a:br>
              <a:rPr lang="uk-UA" b="1" dirty="0" smtClean="0">
                <a:latin typeface="Georgia" pitchFamily="18" charset="0"/>
              </a:rPr>
            </a:br>
            <a:endParaRPr lang="ru-RU" dirty="0" smtClean="0">
              <a:latin typeface="Georgia" pitchFamily="18" charset="0"/>
            </a:endParaRPr>
          </a:p>
          <a:p>
            <a:pPr marL="0" indent="0" algn="ctr">
              <a:buNone/>
            </a:pPr>
            <a:r>
              <a:rPr lang="uk-UA" sz="4200" dirty="0" smtClean="0">
                <a:latin typeface="Georgia" pitchFamily="18" charset="0"/>
              </a:rPr>
              <a:t>від 06 квітня 2000 року № 1645-III</a:t>
            </a:r>
            <a:endParaRPr lang="ru-RU" sz="4200" dirty="0" smtClean="0">
              <a:latin typeface="Georgia" pitchFamily="18" charset="0"/>
            </a:endParaRPr>
          </a:p>
          <a:p>
            <a:pPr marL="0" indent="0" algn="ctr">
              <a:buNone/>
            </a:pPr>
            <a:r>
              <a:rPr lang="uk-UA" dirty="0" smtClean="0">
                <a:latin typeface="Georgia" pitchFamily="18" charset="0"/>
              </a:rPr>
              <a:t> </a:t>
            </a:r>
            <a:endParaRPr lang="ru-RU" dirty="0" smtClean="0">
              <a:latin typeface="Georgia" pitchFamily="18" charset="0"/>
            </a:endParaRPr>
          </a:p>
          <a:p>
            <a:pPr marL="0" indent="0" algn="ctr">
              <a:buNone/>
            </a:pPr>
            <a:r>
              <a:rPr lang="uk-UA" sz="2100" i="1" dirty="0" smtClean="0">
                <a:latin typeface="Georgia" pitchFamily="18" charset="0"/>
              </a:rPr>
              <a:t>{ Із змінами, внесеними згідно із Законами </a:t>
            </a:r>
            <a:br>
              <a:rPr lang="uk-UA" sz="2100" i="1" dirty="0" smtClean="0">
                <a:latin typeface="Georgia" pitchFamily="18" charset="0"/>
              </a:rPr>
            </a:br>
            <a:r>
              <a:rPr lang="uk-UA" sz="2100" i="1" dirty="0" smtClean="0">
                <a:latin typeface="Georgia" pitchFamily="18" charset="0"/>
              </a:rPr>
              <a:t>   N  913-IV (  </a:t>
            </a:r>
            <a:r>
              <a:rPr lang="uk-UA" sz="2100" i="1" u="sng" dirty="0" smtClean="0">
                <a:latin typeface="Georgia" pitchFamily="18" charset="0"/>
              </a:rPr>
              <a:t>913-15</a:t>
            </a:r>
            <a:r>
              <a:rPr lang="uk-UA" sz="2100" i="1" dirty="0" smtClean="0">
                <a:latin typeface="Georgia" pitchFamily="18" charset="0"/>
              </a:rPr>
              <a:t> ) від 05.06.2003, ВВР, 2003, N 38, ст.321 </a:t>
            </a:r>
            <a:br>
              <a:rPr lang="uk-UA" sz="2100" i="1" dirty="0" smtClean="0">
                <a:latin typeface="Georgia" pitchFamily="18" charset="0"/>
              </a:rPr>
            </a:br>
            <a:r>
              <a:rPr lang="uk-UA" sz="2100" i="1" dirty="0" smtClean="0">
                <a:latin typeface="Georgia" pitchFamily="18" charset="0"/>
              </a:rPr>
              <a:t>   N 3421-IV ( </a:t>
            </a:r>
            <a:r>
              <a:rPr lang="uk-UA" sz="2100" i="1" u="sng" dirty="0" smtClean="0">
                <a:latin typeface="Georgia" pitchFamily="18" charset="0"/>
              </a:rPr>
              <a:t>3421-15</a:t>
            </a:r>
            <a:r>
              <a:rPr lang="uk-UA" sz="2100" i="1" dirty="0" smtClean="0">
                <a:latin typeface="Georgia" pitchFamily="18" charset="0"/>
              </a:rPr>
              <a:t> ) від 09.02.2006, ВВР, 2006, N 22, ст.199 </a:t>
            </a:r>
            <a:br>
              <a:rPr lang="uk-UA" sz="2100" i="1" dirty="0" smtClean="0">
                <a:latin typeface="Georgia" pitchFamily="18" charset="0"/>
              </a:rPr>
            </a:br>
            <a:r>
              <a:rPr lang="uk-UA" sz="2100" i="1" dirty="0" smtClean="0">
                <a:latin typeface="Georgia" pitchFamily="18" charset="0"/>
              </a:rPr>
              <a:t>   N  723-V  (  </a:t>
            </a:r>
            <a:r>
              <a:rPr lang="uk-UA" sz="2100" i="1" u="sng" dirty="0" smtClean="0">
                <a:latin typeface="Georgia" pitchFamily="18" charset="0"/>
              </a:rPr>
              <a:t>723-16</a:t>
            </a:r>
            <a:r>
              <a:rPr lang="uk-UA" sz="2100" i="1" dirty="0" smtClean="0">
                <a:latin typeface="Georgia" pitchFamily="18" charset="0"/>
              </a:rPr>
              <a:t> ) від 13.03.2007, ВВР, 2007, N 22, ст.294 </a:t>
            </a:r>
            <a:br>
              <a:rPr lang="uk-UA" sz="2100" i="1" dirty="0" smtClean="0">
                <a:latin typeface="Georgia" pitchFamily="18" charset="0"/>
              </a:rPr>
            </a:br>
            <a:r>
              <a:rPr lang="uk-UA" sz="2100" i="1" dirty="0" smtClean="0">
                <a:latin typeface="Georgia" pitchFamily="18" charset="0"/>
              </a:rPr>
              <a:t>   N 1254-VI ( </a:t>
            </a:r>
            <a:r>
              <a:rPr lang="uk-UA" sz="2100" i="1" u="sng" dirty="0" smtClean="0">
                <a:latin typeface="Georgia" pitchFamily="18" charset="0"/>
              </a:rPr>
              <a:t>1254-17</a:t>
            </a:r>
            <a:r>
              <a:rPr lang="uk-UA" sz="2100" i="1" dirty="0" smtClean="0">
                <a:latin typeface="Georgia" pitchFamily="18" charset="0"/>
              </a:rPr>
              <a:t> ) від 14.04.2009, ВВР, 2009, N 36-37, ст.511 </a:t>
            </a:r>
            <a:br>
              <a:rPr lang="uk-UA" sz="2100" i="1" dirty="0" smtClean="0">
                <a:latin typeface="Georgia" pitchFamily="18" charset="0"/>
              </a:rPr>
            </a:br>
            <a:r>
              <a:rPr lang="uk-UA" sz="2100" i="1" dirty="0" smtClean="0">
                <a:latin typeface="Georgia" pitchFamily="18" charset="0"/>
              </a:rPr>
              <a:t>   N 4496-VI ( </a:t>
            </a:r>
            <a:r>
              <a:rPr lang="uk-UA" sz="2100" i="1" u="sng" dirty="0" smtClean="0">
                <a:latin typeface="Georgia" pitchFamily="18" charset="0"/>
              </a:rPr>
              <a:t>4496-17</a:t>
            </a:r>
            <a:r>
              <a:rPr lang="uk-UA" sz="2100" i="1" dirty="0" smtClean="0">
                <a:latin typeface="Georgia" pitchFamily="18" charset="0"/>
              </a:rPr>
              <a:t> ) від 13.03.2012, ВВР, 2013, N  2, ст.4 </a:t>
            </a:r>
            <a:br>
              <a:rPr lang="uk-UA" sz="2100" i="1" dirty="0" smtClean="0">
                <a:latin typeface="Georgia" pitchFamily="18" charset="0"/>
              </a:rPr>
            </a:br>
            <a:r>
              <a:rPr lang="uk-UA" sz="2100" i="1" dirty="0" smtClean="0">
                <a:latin typeface="Georgia" pitchFamily="18" charset="0"/>
              </a:rPr>
              <a:t>   N 5460-VI ( </a:t>
            </a:r>
            <a:r>
              <a:rPr lang="uk-UA" sz="2100" i="1" u="sng" dirty="0" smtClean="0">
                <a:latin typeface="Georgia" pitchFamily="18" charset="0"/>
              </a:rPr>
              <a:t>5460-17</a:t>
            </a:r>
            <a:r>
              <a:rPr lang="uk-UA" sz="2100" i="1" dirty="0" smtClean="0">
                <a:latin typeface="Georgia" pitchFamily="18" charset="0"/>
              </a:rPr>
              <a:t> ) від 16.10.2012, ВВР, 2014, N 2-3, ст.41}</a:t>
            </a:r>
            <a:r>
              <a:rPr lang="uk-UA" i="1" dirty="0" smtClean="0">
                <a:latin typeface="Georgia" pitchFamily="18" charset="0"/>
              </a:rPr>
              <a:t> </a:t>
            </a:r>
            <a:endParaRPr lang="ru-RU" dirty="0" smtClean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785818"/>
          </a:xfrm>
        </p:spPr>
        <p:txBody>
          <a:bodyPr>
            <a:noAutofit/>
          </a:bodyPr>
          <a:lstStyle/>
          <a:p>
            <a:r>
              <a:rPr lang="uk-UA" sz="3200" b="1" dirty="0" smtClean="0">
                <a:latin typeface="Georgia" pitchFamily="18" charset="0"/>
              </a:rPr>
              <a:t>Стаття 12. </a:t>
            </a:r>
            <a:r>
              <a:rPr lang="uk-UA" sz="3200" b="1" dirty="0" err="1" smtClean="0">
                <a:latin typeface="Georgia" pitchFamily="18" charset="0"/>
              </a:rPr>
              <a:t>Профiлактичнi</a:t>
            </a:r>
            <a:r>
              <a:rPr lang="uk-UA" sz="3200" b="1" dirty="0" smtClean="0">
                <a:latin typeface="Georgia" pitchFamily="18" charset="0"/>
              </a:rPr>
              <a:t> щеплення</a:t>
            </a:r>
            <a:endParaRPr lang="ru-RU" sz="3200" dirty="0">
              <a:latin typeface="Georgia" pitchFamily="18" charset="0"/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483113"/>
          </a:xfrm>
        </p:spPr>
        <p:txBody>
          <a:bodyPr>
            <a:normAutofit fontScale="92500" lnSpcReduction="20000"/>
          </a:bodyPr>
          <a:lstStyle/>
          <a:p>
            <a:pPr marL="0" indent="530225">
              <a:buNone/>
            </a:pPr>
            <a:r>
              <a:rPr lang="uk-UA" sz="5100" dirty="0" err="1" smtClean="0">
                <a:solidFill>
                  <a:srgbClr val="FF0000"/>
                </a:solidFill>
                <a:latin typeface="Georgia" pitchFamily="18" charset="0"/>
              </a:rPr>
              <a:t>Профiлактичнi</a:t>
            </a:r>
            <a:r>
              <a:rPr lang="uk-UA" sz="5100" dirty="0" smtClean="0">
                <a:solidFill>
                  <a:srgbClr val="FF0000"/>
                </a:solidFill>
                <a:latin typeface="Georgia" pitchFamily="18" charset="0"/>
              </a:rPr>
              <a:t> щеплення проти </a:t>
            </a:r>
            <a:r>
              <a:rPr lang="uk-UA" sz="5100" dirty="0" err="1" smtClean="0">
                <a:solidFill>
                  <a:srgbClr val="FF0000"/>
                </a:solidFill>
                <a:latin typeface="Georgia" pitchFamily="18" charset="0"/>
              </a:rPr>
              <a:t>дифтерiї</a:t>
            </a:r>
            <a:r>
              <a:rPr lang="uk-UA" sz="5100" dirty="0" smtClean="0">
                <a:solidFill>
                  <a:srgbClr val="FF0000"/>
                </a:solidFill>
                <a:latin typeface="Georgia" pitchFamily="18" charset="0"/>
              </a:rPr>
              <a:t>, </a:t>
            </a:r>
            <a:r>
              <a:rPr lang="uk-UA" sz="5100" dirty="0" err="1" smtClean="0">
                <a:solidFill>
                  <a:srgbClr val="FF0000"/>
                </a:solidFill>
                <a:latin typeface="Georgia" pitchFamily="18" charset="0"/>
              </a:rPr>
              <a:t>кашлюка</a:t>
            </a:r>
            <a:r>
              <a:rPr lang="uk-UA" sz="5100" dirty="0" smtClean="0">
                <a:solidFill>
                  <a:srgbClr val="FF0000"/>
                </a:solidFill>
                <a:latin typeface="Georgia" pitchFamily="18" charset="0"/>
              </a:rPr>
              <a:t>, кору, </a:t>
            </a:r>
            <a:r>
              <a:rPr lang="uk-UA" sz="5100" dirty="0" err="1" smtClean="0">
                <a:solidFill>
                  <a:srgbClr val="FF0000"/>
                </a:solidFill>
                <a:latin typeface="Georgia" pitchFamily="18" charset="0"/>
              </a:rPr>
              <a:t>полiомiєлiту</a:t>
            </a:r>
            <a:r>
              <a:rPr lang="uk-UA" sz="5100" dirty="0" smtClean="0">
                <a:solidFill>
                  <a:srgbClr val="FF0000"/>
                </a:solidFill>
                <a:latin typeface="Georgia" pitchFamily="18" charset="0"/>
              </a:rPr>
              <a:t>, правця, туберкульозу є обов’язковими i включаються до календаря щеплень.</a:t>
            </a:r>
            <a:endParaRPr lang="ru-RU" sz="5100" dirty="0" smtClean="0">
              <a:solidFill>
                <a:srgbClr val="FF0000"/>
              </a:solidFill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785818"/>
          </a:xfrm>
        </p:spPr>
        <p:txBody>
          <a:bodyPr>
            <a:noAutofit/>
          </a:bodyPr>
          <a:lstStyle/>
          <a:p>
            <a:r>
              <a:rPr lang="uk-UA" sz="3200" b="1" dirty="0" smtClean="0">
                <a:latin typeface="Georgia" pitchFamily="18" charset="0"/>
              </a:rPr>
              <a:t>Стаття 12. </a:t>
            </a:r>
            <a:r>
              <a:rPr lang="uk-UA" sz="3200" b="1" dirty="0" err="1" smtClean="0">
                <a:latin typeface="Georgia" pitchFamily="18" charset="0"/>
              </a:rPr>
              <a:t>Профiлактичнi</a:t>
            </a:r>
            <a:r>
              <a:rPr lang="uk-UA" sz="3200" b="1" dirty="0" smtClean="0">
                <a:latin typeface="Georgia" pitchFamily="18" charset="0"/>
              </a:rPr>
              <a:t> щеплення</a:t>
            </a:r>
            <a:endParaRPr lang="ru-RU" sz="3200" dirty="0">
              <a:latin typeface="Georgia" pitchFamily="18" charset="0"/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483113"/>
          </a:xfrm>
        </p:spPr>
        <p:txBody>
          <a:bodyPr>
            <a:normAutofit fontScale="70000" lnSpcReduction="20000"/>
          </a:bodyPr>
          <a:lstStyle/>
          <a:p>
            <a:pPr marL="0" indent="530225">
              <a:buNone/>
            </a:pPr>
            <a:r>
              <a:rPr lang="uk-UA" sz="5100" dirty="0" smtClean="0">
                <a:latin typeface="Georgia" pitchFamily="18" charset="0"/>
              </a:rPr>
              <a:t>У </a:t>
            </a:r>
            <a:r>
              <a:rPr lang="uk-UA" sz="5100" dirty="0" err="1" smtClean="0">
                <a:latin typeface="Georgia" pitchFamily="18" charset="0"/>
              </a:rPr>
              <a:t>разi</a:t>
            </a:r>
            <a:r>
              <a:rPr lang="uk-UA" sz="5100" dirty="0" smtClean="0">
                <a:latin typeface="Georgia" pitchFamily="18" charset="0"/>
              </a:rPr>
              <a:t> загрози виникнення особливо небезпечної </a:t>
            </a:r>
            <a:r>
              <a:rPr lang="uk-UA" sz="5100" dirty="0" err="1" smtClean="0">
                <a:latin typeface="Georgia" pitchFamily="18" charset="0"/>
              </a:rPr>
              <a:t>iнфекцiйної</a:t>
            </a:r>
            <a:r>
              <a:rPr lang="uk-UA" sz="5100" dirty="0" smtClean="0">
                <a:latin typeface="Georgia" pitchFamily="18" charset="0"/>
              </a:rPr>
              <a:t> хвороби або масового поширення небезпечної </a:t>
            </a:r>
            <a:r>
              <a:rPr lang="uk-UA" sz="5100" dirty="0" err="1" smtClean="0">
                <a:latin typeface="Georgia" pitchFamily="18" charset="0"/>
              </a:rPr>
              <a:t>iнфекцiйної</a:t>
            </a:r>
            <a:r>
              <a:rPr lang="uk-UA" sz="5100" dirty="0" smtClean="0">
                <a:latin typeface="Georgia" pitchFamily="18" charset="0"/>
              </a:rPr>
              <a:t> хвороби на </a:t>
            </a:r>
            <a:r>
              <a:rPr lang="uk-UA" sz="5100" dirty="0" err="1" smtClean="0">
                <a:latin typeface="Georgia" pitchFamily="18" charset="0"/>
              </a:rPr>
              <a:t>вiдповiдних</a:t>
            </a:r>
            <a:r>
              <a:rPr lang="uk-UA" sz="5100" dirty="0" smtClean="0">
                <a:latin typeface="Georgia" pitchFamily="18" charset="0"/>
              </a:rPr>
              <a:t> </a:t>
            </a:r>
            <a:r>
              <a:rPr lang="uk-UA" sz="5100" dirty="0" err="1" smtClean="0">
                <a:latin typeface="Georgia" pitchFamily="18" charset="0"/>
              </a:rPr>
              <a:t>територiях</a:t>
            </a:r>
            <a:r>
              <a:rPr lang="uk-UA" sz="5100" dirty="0" smtClean="0">
                <a:latin typeface="Georgia" pitchFamily="18" charset="0"/>
              </a:rPr>
              <a:t> та об’єктах можуть проводитися </a:t>
            </a:r>
            <a:r>
              <a:rPr lang="uk-UA" sz="5100" dirty="0" err="1" smtClean="0">
                <a:latin typeface="Georgia" pitchFamily="18" charset="0"/>
              </a:rPr>
              <a:t>обов’язковi</a:t>
            </a:r>
            <a:r>
              <a:rPr lang="uk-UA" sz="5100" dirty="0" smtClean="0">
                <a:latin typeface="Georgia" pitchFamily="18" charset="0"/>
              </a:rPr>
              <a:t> </a:t>
            </a:r>
            <a:r>
              <a:rPr lang="uk-UA" sz="5100" dirty="0" err="1" smtClean="0">
                <a:latin typeface="Georgia" pitchFamily="18" charset="0"/>
              </a:rPr>
              <a:t>профiлактичнi</a:t>
            </a:r>
            <a:r>
              <a:rPr lang="uk-UA" sz="5100" dirty="0" smtClean="0">
                <a:latin typeface="Georgia" pitchFamily="18" charset="0"/>
              </a:rPr>
              <a:t> щеплення проти </a:t>
            </a:r>
            <a:r>
              <a:rPr lang="uk-UA" sz="5100" dirty="0" err="1" smtClean="0">
                <a:latin typeface="Georgia" pitchFamily="18" charset="0"/>
              </a:rPr>
              <a:t>цiєї</a:t>
            </a:r>
            <a:r>
              <a:rPr lang="uk-UA" sz="5100" dirty="0" smtClean="0">
                <a:latin typeface="Georgia" pitchFamily="18" charset="0"/>
              </a:rPr>
              <a:t> </a:t>
            </a:r>
            <a:r>
              <a:rPr lang="uk-UA" sz="5100" dirty="0" err="1" smtClean="0">
                <a:latin typeface="Georgia" pitchFamily="18" charset="0"/>
              </a:rPr>
              <a:t>iнфекцiйної</a:t>
            </a:r>
            <a:r>
              <a:rPr lang="uk-UA" sz="5100" dirty="0" smtClean="0">
                <a:latin typeface="Georgia" pitchFamily="18" charset="0"/>
              </a:rPr>
              <a:t> хвороби за </a:t>
            </a:r>
            <a:r>
              <a:rPr lang="uk-UA" sz="5100" dirty="0" err="1" smtClean="0">
                <a:latin typeface="Georgia" pitchFamily="18" charset="0"/>
              </a:rPr>
              <a:t>епiдемiчними</a:t>
            </a:r>
            <a:r>
              <a:rPr lang="uk-UA" sz="5100" dirty="0" smtClean="0">
                <a:latin typeface="Georgia" pitchFamily="18" charset="0"/>
              </a:rPr>
              <a:t> показаннями.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714380"/>
          </a:xfrm>
        </p:spPr>
        <p:txBody>
          <a:bodyPr>
            <a:noAutofit/>
          </a:bodyPr>
          <a:lstStyle/>
          <a:p>
            <a:r>
              <a:rPr lang="uk-UA" sz="3200" b="1" dirty="0" smtClean="0">
                <a:latin typeface="Georgia" pitchFamily="18" charset="0"/>
              </a:rPr>
              <a:t>Стаття 12. </a:t>
            </a:r>
            <a:r>
              <a:rPr lang="uk-UA" sz="3200" b="1" dirty="0" err="1" smtClean="0">
                <a:latin typeface="Georgia" pitchFamily="18" charset="0"/>
              </a:rPr>
              <a:t>Профiлактичнi</a:t>
            </a:r>
            <a:r>
              <a:rPr lang="uk-UA" sz="3200" b="1" dirty="0" smtClean="0">
                <a:latin typeface="Georgia" pitchFamily="18" charset="0"/>
              </a:rPr>
              <a:t> щеплення</a:t>
            </a:r>
            <a:endParaRPr lang="ru-RU" sz="3200" dirty="0">
              <a:latin typeface="Georgia" pitchFamily="18" charset="0"/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786346"/>
          </a:xfrm>
        </p:spPr>
        <p:txBody>
          <a:bodyPr>
            <a:normAutofit fontScale="77500" lnSpcReduction="20000"/>
          </a:bodyPr>
          <a:lstStyle/>
          <a:p>
            <a:pPr marL="0" indent="530225">
              <a:buNone/>
            </a:pPr>
            <a:r>
              <a:rPr lang="uk-UA" sz="3600" dirty="0" err="1" smtClean="0">
                <a:latin typeface="Georgia" pitchFamily="18" charset="0"/>
              </a:rPr>
              <a:t>Медичнi</a:t>
            </a:r>
            <a:r>
              <a:rPr lang="uk-UA" sz="3600" dirty="0" smtClean="0">
                <a:latin typeface="Georgia" pitchFamily="18" charset="0"/>
              </a:rPr>
              <a:t> </a:t>
            </a:r>
            <a:r>
              <a:rPr lang="uk-UA" sz="3600" dirty="0" err="1" smtClean="0">
                <a:latin typeface="Georgia" pitchFamily="18" charset="0"/>
              </a:rPr>
              <a:t>працiвники</a:t>
            </a:r>
            <a:r>
              <a:rPr lang="uk-UA" sz="3600" dirty="0" smtClean="0">
                <a:latin typeface="Georgia" pitchFamily="18" charset="0"/>
              </a:rPr>
              <a:t>, </a:t>
            </a:r>
            <a:r>
              <a:rPr lang="uk-UA" sz="3600" dirty="0" err="1" smtClean="0">
                <a:latin typeface="Georgia" pitchFamily="18" charset="0"/>
              </a:rPr>
              <a:t>якi</a:t>
            </a:r>
            <a:r>
              <a:rPr lang="uk-UA" sz="3600" dirty="0" smtClean="0">
                <a:latin typeface="Georgia" pitchFamily="18" charset="0"/>
              </a:rPr>
              <a:t> проводять </a:t>
            </a:r>
            <a:r>
              <a:rPr lang="uk-UA" sz="3600" dirty="0" err="1" smtClean="0">
                <a:latin typeface="Georgia" pitchFamily="18" charset="0"/>
              </a:rPr>
              <a:t>профiлактичнi</a:t>
            </a:r>
            <a:r>
              <a:rPr lang="uk-UA" sz="3600" dirty="0" smtClean="0">
                <a:latin typeface="Georgia" pitchFamily="18" charset="0"/>
              </a:rPr>
              <a:t> щеплення, </a:t>
            </a:r>
            <a:r>
              <a:rPr lang="uk-UA" sz="3600" dirty="0" err="1" smtClean="0">
                <a:latin typeface="Georgia" pitchFamily="18" charset="0"/>
              </a:rPr>
              <a:t>повиннi</a:t>
            </a:r>
            <a:r>
              <a:rPr lang="uk-UA" sz="3600" dirty="0" smtClean="0">
                <a:latin typeface="Georgia" pitchFamily="18" charset="0"/>
              </a:rPr>
              <a:t> мати </a:t>
            </a:r>
            <a:r>
              <a:rPr lang="uk-UA" sz="3600" dirty="0" err="1" smtClean="0">
                <a:latin typeface="Georgia" pitchFamily="18" charset="0"/>
              </a:rPr>
              <a:t>вiдповiдну</a:t>
            </a:r>
            <a:r>
              <a:rPr lang="uk-UA" sz="3600" dirty="0" smtClean="0">
                <a:latin typeface="Georgia" pitchFamily="18" charset="0"/>
              </a:rPr>
              <a:t> </a:t>
            </a:r>
            <a:r>
              <a:rPr lang="uk-UA" sz="3600" dirty="0" err="1" smtClean="0">
                <a:latin typeface="Georgia" pitchFamily="18" charset="0"/>
              </a:rPr>
              <a:t>пiдготовку</a:t>
            </a:r>
            <a:r>
              <a:rPr lang="uk-UA" sz="3600" dirty="0" smtClean="0">
                <a:latin typeface="Georgia" pitchFamily="18" charset="0"/>
              </a:rPr>
              <a:t> з питань їх проведення та </a:t>
            </a:r>
            <a:r>
              <a:rPr lang="uk-UA" sz="3600" dirty="0" err="1" smtClean="0">
                <a:latin typeface="Georgia" pitchFamily="18" charset="0"/>
              </a:rPr>
              <a:t>зобов’язанi</a:t>
            </a:r>
            <a:r>
              <a:rPr lang="uk-UA" sz="3600" dirty="0" smtClean="0">
                <a:latin typeface="Georgia" pitchFamily="18" charset="0"/>
              </a:rPr>
              <a:t> надати об’єктивну </a:t>
            </a:r>
            <a:r>
              <a:rPr lang="uk-UA" sz="3600" dirty="0" err="1" smtClean="0">
                <a:latin typeface="Georgia" pitchFamily="18" charset="0"/>
              </a:rPr>
              <a:t>iнформацiю</a:t>
            </a:r>
            <a:r>
              <a:rPr lang="uk-UA" sz="3600" dirty="0" smtClean="0">
                <a:latin typeface="Georgia" pitchFamily="18" charset="0"/>
              </a:rPr>
              <a:t> особам, яким проводиться щеплення, або їх законним представникам про </a:t>
            </a:r>
            <a:r>
              <a:rPr lang="uk-UA" sz="3600" dirty="0" err="1" smtClean="0">
                <a:latin typeface="Georgia" pitchFamily="18" charset="0"/>
              </a:rPr>
              <a:t>ефективнiсть</a:t>
            </a:r>
            <a:r>
              <a:rPr lang="uk-UA" sz="3600" dirty="0" smtClean="0">
                <a:latin typeface="Georgia" pitchFamily="18" charset="0"/>
              </a:rPr>
              <a:t> </a:t>
            </a:r>
            <a:r>
              <a:rPr lang="uk-UA" sz="3600" dirty="0" err="1" smtClean="0">
                <a:latin typeface="Georgia" pitchFamily="18" charset="0"/>
              </a:rPr>
              <a:t>профiлактичних</a:t>
            </a:r>
            <a:r>
              <a:rPr lang="uk-UA" sz="3600" dirty="0" smtClean="0">
                <a:latin typeface="Georgia" pitchFamily="18" charset="0"/>
              </a:rPr>
              <a:t> щеплень та про </a:t>
            </a:r>
            <a:r>
              <a:rPr lang="uk-UA" sz="3600" dirty="0" err="1" smtClean="0">
                <a:latin typeface="Georgia" pitchFamily="18" charset="0"/>
              </a:rPr>
              <a:t>можливi</a:t>
            </a:r>
            <a:r>
              <a:rPr lang="uk-UA" sz="3600" dirty="0" smtClean="0">
                <a:latin typeface="Georgia" pitchFamily="18" charset="0"/>
              </a:rPr>
              <a:t> </a:t>
            </a:r>
            <a:r>
              <a:rPr lang="uk-UA" sz="3600" dirty="0" err="1" smtClean="0">
                <a:latin typeface="Georgia" pitchFamily="18" charset="0"/>
              </a:rPr>
              <a:t>поствакцинальнi</a:t>
            </a:r>
            <a:r>
              <a:rPr lang="uk-UA" sz="3600" dirty="0" smtClean="0">
                <a:latin typeface="Georgia" pitchFamily="18" charset="0"/>
              </a:rPr>
              <a:t> ускладнення.</a:t>
            </a:r>
            <a:endParaRPr lang="ru-RU" sz="3600" dirty="0" smtClean="0">
              <a:latin typeface="Georgia" pitchFamily="18" charset="0"/>
            </a:endParaRPr>
          </a:p>
          <a:p>
            <a:pPr marL="0" indent="530225">
              <a:buNone/>
            </a:pPr>
            <a:r>
              <a:rPr lang="uk-UA" sz="4100" dirty="0" err="1" smtClean="0">
                <a:solidFill>
                  <a:srgbClr val="FF0000"/>
                </a:solidFill>
                <a:latin typeface="Georgia" pitchFamily="18" charset="0"/>
              </a:rPr>
              <a:t>Профiлактичнi</a:t>
            </a:r>
            <a:r>
              <a:rPr lang="uk-UA" sz="4100" dirty="0" smtClean="0">
                <a:solidFill>
                  <a:srgbClr val="FF0000"/>
                </a:solidFill>
                <a:latin typeface="Georgia" pitchFamily="18" charset="0"/>
              </a:rPr>
              <a:t> щеплення проводяться </a:t>
            </a:r>
            <a:r>
              <a:rPr lang="uk-UA" sz="4100" dirty="0" err="1" smtClean="0">
                <a:solidFill>
                  <a:srgbClr val="FF0000"/>
                </a:solidFill>
                <a:latin typeface="Georgia" pitchFamily="18" charset="0"/>
              </a:rPr>
              <a:t>пiсля</a:t>
            </a:r>
            <a:r>
              <a:rPr lang="uk-UA" sz="4100" dirty="0" smtClean="0">
                <a:solidFill>
                  <a:srgbClr val="FF0000"/>
                </a:solidFill>
                <a:latin typeface="Georgia" pitchFamily="18" charset="0"/>
              </a:rPr>
              <a:t> медичного огляду особи в </a:t>
            </a:r>
            <a:r>
              <a:rPr lang="uk-UA" sz="4100" dirty="0" err="1" smtClean="0">
                <a:solidFill>
                  <a:srgbClr val="FF0000"/>
                </a:solidFill>
                <a:latin typeface="Georgia" pitchFamily="18" charset="0"/>
              </a:rPr>
              <a:t>разi</a:t>
            </a:r>
            <a:r>
              <a:rPr lang="uk-UA" sz="4100" dirty="0" smtClean="0">
                <a:solidFill>
                  <a:srgbClr val="FF0000"/>
                </a:solidFill>
                <a:latin typeface="Georgia" pitchFamily="18" charset="0"/>
              </a:rPr>
              <a:t> </a:t>
            </a:r>
            <a:r>
              <a:rPr lang="uk-UA" sz="4100" dirty="0" err="1" smtClean="0">
                <a:solidFill>
                  <a:srgbClr val="FF0000"/>
                </a:solidFill>
                <a:latin typeface="Georgia" pitchFamily="18" charset="0"/>
              </a:rPr>
              <a:t>вiдсутностi</a:t>
            </a:r>
            <a:r>
              <a:rPr lang="uk-UA" sz="4100" dirty="0" smtClean="0">
                <a:solidFill>
                  <a:srgbClr val="FF0000"/>
                </a:solidFill>
                <a:latin typeface="Georgia" pitchFamily="18" charset="0"/>
              </a:rPr>
              <a:t> у неї </a:t>
            </a:r>
            <a:r>
              <a:rPr lang="uk-UA" sz="4100" dirty="0" err="1" smtClean="0">
                <a:solidFill>
                  <a:srgbClr val="FF0000"/>
                </a:solidFill>
                <a:latin typeface="Georgia" pitchFamily="18" charset="0"/>
              </a:rPr>
              <a:t>вiдповiдних</a:t>
            </a:r>
            <a:r>
              <a:rPr lang="uk-UA" sz="4100" dirty="0" smtClean="0">
                <a:solidFill>
                  <a:srgbClr val="FF0000"/>
                </a:solidFill>
                <a:latin typeface="Georgia" pitchFamily="18" charset="0"/>
              </a:rPr>
              <a:t> медичних протипоказань.</a:t>
            </a:r>
            <a:endParaRPr lang="ru-RU" sz="4100" dirty="0" smtClean="0">
              <a:solidFill>
                <a:srgbClr val="FF0000"/>
              </a:solidFill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785818"/>
          </a:xfrm>
        </p:spPr>
        <p:txBody>
          <a:bodyPr>
            <a:noAutofit/>
          </a:bodyPr>
          <a:lstStyle/>
          <a:p>
            <a:r>
              <a:rPr lang="uk-UA" sz="2800" b="1" dirty="0" smtClean="0">
                <a:latin typeface="Georgia" pitchFamily="18" charset="0"/>
              </a:rPr>
              <a:t>Стаття 12. </a:t>
            </a:r>
            <a:r>
              <a:rPr lang="uk-UA" sz="2800" b="1" dirty="0" err="1" smtClean="0">
                <a:latin typeface="Georgia" pitchFamily="18" charset="0"/>
              </a:rPr>
              <a:t>Профiлактичнi</a:t>
            </a:r>
            <a:r>
              <a:rPr lang="uk-UA" sz="2800" b="1" dirty="0" smtClean="0">
                <a:latin typeface="Georgia" pitchFamily="18" charset="0"/>
              </a:rPr>
              <a:t> щеплення</a:t>
            </a:r>
            <a:endParaRPr lang="ru-RU" sz="2800" dirty="0">
              <a:latin typeface="Georgia" pitchFamily="18" charset="0"/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4286280"/>
          </a:xfrm>
        </p:spPr>
        <p:txBody>
          <a:bodyPr>
            <a:normAutofit lnSpcReduction="10000"/>
          </a:bodyPr>
          <a:lstStyle/>
          <a:p>
            <a:pPr marL="0" indent="530225">
              <a:buNone/>
            </a:pPr>
            <a:r>
              <a:rPr lang="uk-UA" sz="4000" dirty="0" smtClean="0">
                <a:solidFill>
                  <a:srgbClr val="FF0000"/>
                </a:solidFill>
                <a:latin typeface="Georgia" pitchFamily="18" charset="0"/>
              </a:rPr>
              <a:t>Особам, </a:t>
            </a:r>
            <a:r>
              <a:rPr lang="uk-UA" sz="4000" dirty="0" err="1" smtClean="0">
                <a:solidFill>
                  <a:srgbClr val="FF0000"/>
                </a:solidFill>
                <a:latin typeface="Georgia" pitchFamily="18" charset="0"/>
              </a:rPr>
              <a:t>якi</a:t>
            </a:r>
            <a:r>
              <a:rPr lang="uk-UA" sz="4000" dirty="0" smtClean="0">
                <a:solidFill>
                  <a:srgbClr val="FF0000"/>
                </a:solidFill>
                <a:latin typeface="Georgia" pitchFamily="18" charset="0"/>
              </a:rPr>
              <a:t> не досягли </a:t>
            </a:r>
            <a:r>
              <a:rPr lang="uk-UA" sz="4000" dirty="0" err="1" smtClean="0">
                <a:solidFill>
                  <a:srgbClr val="FF0000"/>
                </a:solidFill>
                <a:latin typeface="Georgia" pitchFamily="18" charset="0"/>
              </a:rPr>
              <a:t>п’ятнадцятирiчного</a:t>
            </a:r>
            <a:r>
              <a:rPr lang="uk-UA" sz="4000" dirty="0" smtClean="0">
                <a:solidFill>
                  <a:srgbClr val="FF0000"/>
                </a:solidFill>
                <a:latin typeface="Georgia" pitchFamily="18" charset="0"/>
              </a:rPr>
              <a:t> </a:t>
            </a:r>
            <a:r>
              <a:rPr lang="uk-UA" sz="4000" dirty="0" err="1" smtClean="0">
                <a:solidFill>
                  <a:srgbClr val="FF0000"/>
                </a:solidFill>
                <a:latin typeface="Georgia" pitchFamily="18" charset="0"/>
              </a:rPr>
              <a:t>вiку</a:t>
            </a:r>
            <a:r>
              <a:rPr lang="uk-UA" sz="4000" dirty="0" smtClean="0">
                <a:solidFill>
                  <a:srgbClr val="FF0000"/>
                </a:solidFill>
                <a:latin typeface="Georgia" pitchFamily="18" charset="0"/>
              </a:rPr>
              <a:t>, </a:t>
            </a:r>
            <a:r>
              <a:rPr lang="uk-UA" sz="4000" dirty="0" err="1" smtClean="0">
                <a:solidFill>
                  <a:srgbClr val="FF0000"/>
                </a:solidFill>
                <a:latin typeface="Georgia" pitchFamily="18" charset="0"/>
              </a:rPr>
              <a:t>профiлактичнi</a:t>
            </a:r>
            <a:r>
              <a:rPr lang="uk-UA" sz="4000" dirty="0" smtClean="0">
                <a:solidFill>
                  <a:srgbClr val="FF0000"/>
                </a:solidFill>
                <a:latin typeface="Georgia" pitchFamily="18" charset="0"/>
              </a:rPr>
              <a:t> щеплення проводяться за згодою їх об’єктивно </a:t>
            </a:r>
            <a:r>
              <a:rPr lang="uk-UA" sz="4000" dirty="0" err="1" smtClean="0">
                <a:solidFill>
                  <a:srgbClr val="FF0000"/>
                </a:solidFill>
                <a:latin typeface="Georgia" pitchFamily="18" charset="0"/>
              </a:rPr>
              <a:t>iнформованих</a:t>
            </a:r>
            <a:r>
              <a:rPr lang="uk-UA" sz="4000" dirty="0" smtClean="0">
                <a:solidFill>
                  <a:srgbClr val="FF0000"/>
                </a:solidFill>
                <a:latin typeface="Georgia" pitchFamily="18" charset="0"/>
              </a:rPr>
              <a:t> </a:t>
            </a:r>
            <a:r>
              <a:rPr lang="uk-UA" sz="4000" dirty="0" err="1" smtClean="0">
                <a:solidFill>
                  <a:srgbClr val="FF0000"/>
                </a:solidFill>
                <a:latin typeface="Georgia" pitchFamily="18" charset="0"/>
              </a:rPr>
              <a:t>батькiв</a:t>
            </a:r>
            <a:r>
              <a:rPr lang="uk-UA" sz="4000" dirty="0" smtClean="0">
                <a:solidFill>
                  <a:srgbClr val="FF0000"/>
                </a:solidFill>
                <a:latin typeface="Georgia" pitchFamily="18" charset="0"/>
              </a:rPr>
              <a:t> або </a:t>
            </a:r>
            <a:r>
              <a:rPr lang="uk-UA" sz="4000" dirty="0" err="1" smtClean="0">
                <a:solidFill>
                  <a:srgbClr val="FF0000"/>
                </a:solidFill>
                <a:latin typeface="Georgia" pitchFamily="18" charset="0"/>
              </a:rPr>
              <a:t>iнших</a:t>
            </a:r>
            <a:r>
              <a:rPr lang="uk-UA" sz="4000" dirty="0" smtClean="0">
                <a:solidFill>
                  <a:srgbClr val="FF0000"/>
                </a:solidFill>
                <a:latin typeface="Georgia" pitchFamily="18" charset="0"/>
              </a:rPr>
              <a:t> законних </a:t>
            </a:r>
            <a:r>
              <a:rPr lang="uk-UA" sz="4000" dirty="0" err="1" smtClean="0">
                <a:solidFill>
                  <a:srgbClr val="FF0000"/>
                </a:solidFill>
                <a:latin typeface="Georgia" pitchFamily="18" charset="0"/>
              </a:rPr>
              <a:t>представникiв</a:t>
            </a:r>
            <a:r>
              <a:rPr lang="uk-UA" sz="4000" dirty="0" smtClean="0">
                <a:solidFill>
                  <a:srgbClr val="FF0000"/>
                </a:solidFill>
                <a:latin typeface="Georgia" pitchFamily="18" charset="0"/>
              </a:rPr>
              <a:t>.</a:t>
            </a:r>
            <a:r>
              <a:rPr lang="uk-UA" sz="4000" dirty="0" smtClean="0">
                <a:latin typeface="Georgia" pitchFamily="18" charset="0"/>
              </a:rPr>
              <a:t> </a:t>
            </a:r>
            <a:endParaRPr lang="uk-UA" sz="4000" dirty="0" smtClean="0">
              <a:solidFill>
                <a:srgbClr val="FF0000"/>
              </a:solidFill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857256"/>
          </a:xfrm>
        </p:spPr>
        <p:txBody>
          <a:bodyPr>
            <a:noAutofit/>
          </a:bodyPr>
          <a:lstStyle/>
          <a:p>
            <a:r>
              <a:rPr lang="uk-UA" sz="3200" b="1" dirty="0" smtClean="0">
                <a:latin typeface="Georgia" pitchFamily="18" charset="0"/>
              </a:rPr>
              <a:t>Стаття 12. </a:t>
            </a:r>
            <a:r>
              <a:rPr lang="uk-UA" sz="3200" b="1" dirty="0" err="1" smtClean="0">
                <a:latin typeface="Georgia" pitchFamily="18" charset="0"/>
              </a:rPr>
              <a:t>Профiлактичнi</a:t>
            </a:r>
            <a:r>
              <a:rPr lang="uk-UA" sz="3200" b="1" dirty="0" smtClean="0">
                <a:latin typeface="Georgia" pitchFamily="18" charset="0"/>
              </a:rPr>
              <a:t> щеплення</a:t>
            </a:r>
            <a:endParaRPr lang="uk-UA" sz="3200" dirty="0">
              <a:latin typeface="Georgia" pitchFamily="18" charset="0"/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411675"/>
          </a:xfrm>
        </p:spPr>
        <p:txBody>
          <a:bodyPr>
            <a:normAutofit fontScale="92500" lnSpcReduction="20000"/>
          </a:bodyPr>
          <a:lstStyle/>
          <a:p>
            <a:pPr marL="0" indent="530225">
              <a:buNone/>
            </a:pPr>
            <a:r>
              <a:rPr lang="uk-UA" sz="4000" dirty="0" smtClean="0">
                <a:solidFill>
                  <a:srgbClr val="FF0000"/>
                </a:solidFill>
                <a:latin typeface="Georgia" pitchFamily="18" charset="0"/>
              </a:rPr>
              <a:t>Якщо особа та (або) її </a:t>
            </a:r>
            <a:r>
              <a:rPr lang="uk-UA" sz="4000" dirty="0" err="1" smtClean="0">
                <a:solidFill>
                  <a:srgbClr val="FF0000"/>
                </a:solidFill>
                <a:latin typeface="Georgia" pitchFamily="18" charset="0"/>
              </a:rPr>
              <a:t>законнi</a:t>
            </a:r>
            <a:r>
              <a:rPr lang="uk-UA" sz="4000" dirty="0" smtClean="0">
                <a:solidFill>
                  <a:srgbClr val="FF0000"/>
                </a:solidFill>
                <a:latin typeface="Georgia" pitchFamily="18" charset="0"/>
              </a:rPr>
              <a:t> представники </a:t>
            </a:r>
            <a:r>
              <a:rPr lang="uk-UA" sz="4000" dirty="0" err="1" smtClean="0">
                <a:solidFill>
                  <a:srgbClr val="FF0000"/>
                </a:solidFill>
                <a:latin typeface="Georgia" pitchFamily="18" charset="0"/>
              </a:rPr>
              <a:t>вiдмовляються</a:t>
            </a:r>
            <a:r>
              <a:rPr lang="uk-UA" sz="4000" dirty="0" smtClean="0">
                <a:solidFill>
                  <a:srgbClr val="FF0000"/>
                </a:solidFill>
                <a:latin typeface="Georgia" pitchFamily="18" charset="0"/>
              </a:rPr>
              <a:t> </a:t>
            </a:r>
            <a:r>
              <a:rPr lang="uk-UA" sz="4000" dirty="0" err="1" smtClean="0">
                <a:solidFill>
                  <a:srgbClr val="FF0000"/>
                </a:solidFill>
                <a:latin typeface="Georgia" pitchFamily="18" charset="0"/>
              </a:rPr>
              <a:t>вiд</a:t>
            </a:r>
            <a:r>
              <a:rPr lang="uk-UA" sz="4000" dirty="0" smtClean="0">
                <a:solidFill>
                  <a:srgbClr val="FF0000"/>
                </a:solidFill>
                <a:latin typeface="Georgia" pitchFamily="18" charset="0"/>
              </a:rPr>
              <a:t> обов’язкових </a:t>
            </a:r>
            <a:r>
              <a:rPr lang="uk-UA" sz="4000" dirty="0" err="1" smtClean="0">
                <a:solidFill>
                  <a:srgbClr val="FF0000"/>
                </a:solidFill>
                <a:latin typeface="Georgia" pitchFamily="18" charset="0"/>
              </a:rPr>
              <a:t>профiлактичних</a:t>
            </a:r>
            <a:r>
              <a:rPr lang="uk-UA" sz="4000" dirty="0" smtClean="0">
                <a:solidFill>
                  <a:srgbClr val="FF0000"/>
                </a:solidFill>
                <a:latin typeface="Georgia" pitchFamily="18" charset="0"/>
              </a:rPr>
              <a:t> щеплень, </a:t>
            </a:r>
            <a:r>
              <a:rPr lang="uk-UA" sz="4000" dirty="0" err="1" smtClean="0">
                <a:solidFill>
                  <a:srgbClr val="FF0000"/>
                </a:solidFill>
                <a:latin typeface="Georgia" pitchFamily="18" charset="0"/>
              </a:rPr>
              <a:t>лiкар</a:t>
            </a:r>
            <a:r>
              <a:rPr lang="uk-UA" sz="4000" dirty="0" smtClean="0">
                <a:solidFill>
                  <a:srgbClr val="FF0000"/>
                </a:solidFill>
                <a:latin typeface="Georgia" pitchFamily="18" charset="0"/>
              </a:rPr>
              <a:t> має право взяти у них </a:t>
            </a:r>
            <a:r>
              <a:rPr lang="uk-UA" sz="4000" dirty="0" err="1" smtClean="0">
                <a:solidFill>
                  <a:srgbClr val="FF0000"/>
                </a:solidFill>
                <a:latin typeface="Georgia" pitchFamily="18" charset="0"/>
              </a:rPr>
              <a:t>вiдповiдне</a:t>
            </a:r>
            <a:r>
              <a:rPr lang="uk-UA" sz="4000" dirty="0" smtClean="0">
                <a:solidFill>
                  <a:srgbClr val="FF0000"/>
                </a:solidFill>
                <a:latin typeface="Georgia" pitchFamily="18" charset="0"/>
              </a:rPr>
              <a:t> письмове </a:t>
            </a:r>
            <a:r>
              <a:rPr lang="uk-UA" sz="4000" dirty="0" err="1" smtClean="0">
                <a:solidFill>
                  <a:srgbClr val="FF0000"/>
                </a:solidFill>
                <a:latin typeface="Georgia" pitchFamily="18" charset="0"/>
              </a:rPr>
              <a:t>пiдтвердження</a:t>
            </a:r>
            <a:r>
              <a:rPr lang="uk-UA" sz="4000" dirty="0" smtClean="0">
                <a:solidFill>
                  <a:srgbClr val="FF0000"/>
                </a:solidFill>
                <a:latin typeface="Georgia" pitchFamily="18" charset="0"/>
              </a:rPr>
              <a:t>, а в </a:t>
            </a:r>
            <a:r>
              <a:rPr lang="uk-UA" sz="4000" dirty="0" err="1" smtClean="0">
                <a:solidFill>
                  <a:srgbClr val="FF0000"/>
                </a:solidFill>
                <a:latin typeface="Georgia" pitchFamily="18" charset="0"/>
              </a:rPr>
              <a:t>разi</a:t>
            </a:r>
            <a:r>
              <a:rPr lang="uk-UA" sz="4000" dirty="0" smtClean="0">
                <a:solidFill>
                  <a:srgbClr val="FF0000"/>
                </a:solidFill>
                <a:latin typeface="Georgia" pitchFamily="18" charset="0"/>
              </a:rPr>
              <a:t> </a:t>
            </a:r>
            <a:r>
              <a:rPr lang="uk-UA" sz="4000" dirty="0" err="1" smtClean="0">
                <a:solidFill>
                  <a:srgbClr val="FF0000"/>
                </a:solidFill>
                <a:latin typeface="Georgia" pitchFamily="18" charset="0"/>
              </a:rPr>
              <a:t>вiдмови</a:t>
            </a:r>
            <a:r>
              <a:rPr lang="uk-UA" sz="4000" dirty="0" smtClean="0">
                <a:solidFill>
                  <a:srgbClr val="FF0000"/>
                </a:solidFill>
                <a:latin typeface="Georgia" pitchFamily="18" charset="0"/>
              </a:rPr>
              <a:t> дати таке </a:t>
            </a:r>
            <a:r>
              <a:rPr lang="uk-UA" sz="4000" dirty="0" err="1" smtClean="0">
                <a:solidFill>
                  <a:srgbClr val="FF0000"/>
                </a:solidFill>
                <a:latin typeface="Georgia" pitchFamily="18" charset="0"/>
              </a:rPr>
              <a:t>пiдтвердження</a:t>
            </a:r>
            <a:r>
              <a:rPr lang="uk-UA" sz="4000" dirty="0" smtClean="0">
                <a:solidFill>
                  <a:srgbClr val="FF0000"/>
                </a:solidFill>
                <a:latin typeface="Georgia" pitchFamily="18" charset="0"/>
              </a:rPr>
              <a:t> — </a:t>
            </a:r>
            <a:r>
              <a:rPr lang="uk-UA" sz="4000" dirty="0" err="1" smtClean="0">
                <a:solidFill>
                  <a:srgbClr val="FF0000"/>
                </a:solidFill>
                <a:latin typeface="Georgia" pitchFamily="18" charset="0"/>
              </a:rPr>
              <a:t>засвiдчити</a:t>
            </a:r>
            <a:r>
              <a:rPr lang="uk-UA" sz="4000" dirty="0" smtClean="0">
                <a:solidFill>
                  <a:srgbClr val="FF0000"/>
                </a:solidFill>
                <a:latin typeface="Georgia" pitchFamily="18" charset="0"/>
              </a:rPr>
              <a:t> це актом у </a:t>
            </a:r>
            <a:r>
              <a:rPr lang="uk-UA" sz="4000" dirty="0" err="1" smtClean="0">
                <a:solidFill>
                  <a:srgbClr val="FF0000"/>
                </a:solidFill>
                <a:latin typeface="Georgia" pitchFamily="18" charset="0"/>
              </a:rPr>
              <a:t>присутностi</a:t>
            </a:r>
            <a:r>
              <a:rPr lang="uk-UA" sz="4000" dirty="0" smtClean="0">
                <a:solidFill>
                  <a:srgbClr val="FF0000"/>
                </a:solidFill>
                <a:latin typeface="Georgia" pitchFamily="18" charset="0"/>
              </a:rPr>
              <a:t> </a:t>
            </a:r>
            <a:r>
              <a:rPr lang="uk-UA" sz="4000" dirty="0" err="1" smtClean="0">
                <a:solidFill>
                  <a:srgbClr val="FF0000"/>
                </a:solidFill>
                <a:latin typeface="Georgia" pitchFamily="18" charset="0"/>
              </a:rPr>
              <a:t>свiдкiв</a:t>
            </a:r>
            <a:r>
              <a:rPr lang="uk-UA" sz="4000" dirty="0" smtClean="0">
                <a:solidFill>
                  <a:srgbClr val="FF0000"/>
                </a:solidFill>
                <a:latin typeface="Georgia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857256"/>
          </a:xfrm>
        </p:spPr>
        <p:txBody>
          <a:bodyPr>
            <a:noAutofit/>
          </a:bodyPr>
          <a:lstStyle/>
          <a:p>
            <a:r>
              <a:rPr lang="uk-UA" sz="2800" b="1" dirty="0" smtClean="0">
                <a:latin typeface="Georgia" pitchFamily="18" charset="0"/>
              </a:rPr>
              <a:t>Стаття 12. </a:t>
            </a:r>
            <a:r>
              <a:rPr lang="uk-UA" sz="2800" b="1" dirty="0" err="1" smtClean="0">
                <a:latin typeface="Georgia" pitchFamily="18" charset="0"/>
              </a:rPr>
              <a:t>Профiлактичнi</a:t>
            </a:r>
            <a:r>
              <a:rPr lang="uk-UA" sz="2800" b="1" dirty="0" smtClean="0">
                <a:latin typeface="Georgia" pitchFamily="18" charset="0"/>
              </a:rPr>
              <a:t> щеплення</a:t>
            </a:r>
            <a:endParaRPr lang="ru-RU" sz="2800" dirty="0">
              <a:latin typeface="Georgia" pitchFamily="18" charset="0"/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786346"/>
          </a:xfrm>
        </p:spPr>
        <p:txBody>
          <a:bodyPr>
            <a:normAutofit lnSpcReduction="10000"/>
          </a:bodyPr>
          <a:lstStyle/>
          <a:p>
            <a:pPr marL="0" indent="530225">
              <a:buNone/>
            </a:pPr>
            <a:r>
              <a:rPr lang="uk-UA" sz="4000" dirty="0" err="1" smtClean="0">
                <a:solidFill>
                  <a:srgbClr val="FF0000"/>
                </a:solidFill>
                <a:latin typeface="Georgia" pitchFamily="18" charset="0"/>
              </a:rPr>
              <a:t>Вiдомостi</a:t>
            </a:r>
            <a:r>
              <a:rPr lang="uk-UA" sz="4000" dirty="0" smtClean="0">
                <a:solidFill>
                  <a:srgbClr val="FF0000"/>
                </a:solidFill>
                <a:latin typeface="Georgia" pitchFamily="18" charset="0"/>
              </a:rPr>
              <a:t> про </a:t>
            </a:r>
            <a:r>
              <a:rPr lang="uk-UA" sz="4000" dirty="0" err="1" smtClean="0">
                <a:solidFill>
                  <a:srgbClr val="FF0000"/>
                </a:solidFill>
                <a:latin typeface="Georgia" pitchFamily="18" charset="0"/>
              </a:rPr>
              <a:t>профiлактичнi</a:t>
            </a:r>
            <a:r>
              <a:rPr lang="uk-UA" sz="4000" dirty="0" smtClean="0">
                <a:solidFill>
                  <a:srgbClr val="FF0000"/>
                </a:solidFill>
                <a:latin typeface="Georgia" pitchFamily="18" charset="0"/>
              </a:rPr>
              <a:t> щеплення, </a:t>
            </a:r>
            <a:r>
              <a:rPr lang="uk-UA" sz="4000" dirty="0" err="1" smtClean="0">
                <a:solidFill>
                  <a:srgbClr val="FF0000"/>
                </a:solidFill>
                <a:latin typeface="Georgia" pitchFamily="18" charset="0"/>
              </a:rPr>
              <a:t>поствакцинальнi</a:t>
            </a:r>
            <a:r>
              <a:rPr lang="uk-UA" sz="4000" dirty="0" smtClean="0">
                <a:solidFill>
                  <a:srgbClr val="FF0000"/>
                </a:solidFill>
                <a:latin typeface="Georgia" pitchFamily="18" charset="0"/>
              </a:rPr>
              <a:t> ускладнення та про </a:t>
            </a:r>
            <a:r>
              <a:rPr lang="uk-UA" sz="4000" dirty="0" err="1" smtClean="0">
                <a:solidFill>
                  <a:srgbClr val="FF0000"/>
                </a:solidFill>
                <a:latin typeface="Georgia" pitchFamily="18" charset="0"/>
              </a:rPr>
              <a:t>вiдмову</a:t>
            </a:r>
            <a:r>
              <a:rPr lang="uk-UA" sz="4000" dirty="0" smtClean="0">
                <a:solidFill>
                  <a:srgbClr val="FF0000"/>
                </a:solidFill>
                <a:latin typeface="Georgia" pitchFamily="18" charset="0"/>
              </a:rPr>
              <a:t> </a:t>
            </a:r>
            <a:r>
              <a:rPr lang="uk-UA" sz="4000" dirty="0" err="1" smtClean="0">
                <a:solidFill>
                  <a:srgbClr val="FF0000"/>
                </a:solidFill>
                <a:latin typeface="Georgia" pitchFamily="18" charset="0"/>
              </a:rPr>
              <a:t>вiд</a:t>
            </a:r>
            <a:r>
              <a:rPr lang="uk-UA" sz="4000" dirty="0" smtClean="0">
                <a:solidFill>
                  <a:srgbClr val="FF0000"/>
                </a:solidFill>
                <a:latin typeface="Georgia" pitchFamily="18" charset="0"/>
              </a:rPr>
              <a:t> обов’язкових </a:t>
            </a:r>
            <a:r>
              <a:rPr lang="uk-UA" sz="4000" dirty="0" err="1" smtClean="0">
                <a:solidFill>
                  <a:srgbClr val="FF0000"/>
                </a:solidFill>
                <a:latin typeface="Georgia" pitchFamily="18" charset="0"/>
              </a:rPr>
              <a:t>профiлактичних</a:t>
            </a:r>
            <a:r>
              <a:rPr lang="uk-UA" sz="4000" dirty="0" smtClean="0">
                <a:solidFill>
                  <a:srgbClr val="FF0000"/>
                </a:solidFill>
                <a:latin typeface="Georgia" pitchFamily="18" charset="0"/>
              </a:rPr>
              <a:t> щеплень </a:t>
            </a:r>
            <a:r>
              <a:rPr lang="uk-UA" sz="4000" dirty="0" err="1" smtClean="0">
                <a:solidFill>
                  <a:srgbClr val="FF0000"/>
                </a:solidFill>
                <a:latin typeface="Georgia" pitchFamily="18" charset="0"/>
              </a:rPr>
              <a:t>пiдлягають</a:t>
            </a:r>
            <a:r>
              <a:rPr lang="uk-UA" sz="4000" dirty="0" smtClean="0">
                <a:solidFill>
                  <a:srgbClr val="FF0000"/>
                </a:solidFill>
                <a:latin typeface="Georgia" pitchFamily="18" charset="0"/>
              </a:rPr>
              <a:t> статистичному </a:t>
            </a:r>
            <a:r>
              <a:rPr lang="uk-UA" sz="4000" dirty="0" err="1" smtClean="0">
                <a:solidFill>
                  <a:srgbClr val="FF0000"/>
                </a:solidFill>
                <a:latin typeface="Georgia" pitchFamily="18" charset="0"/>
              </a:rPr>
              <a:t>облiку</a:t>
            </a:r>
            <a:r>
              <a:rPr lang="uk-UA" sz="4000" dirty="0" smtClean="0">
                <a:solidFill>
                  <a:srgbClr val="FF0000"/>
                </a:solidFill>
                <a:latin typeface="Georgia" pitchFamily="18" charset="0"/>
              </a:rPr>
              <a:t> i вносяться до </a:t>
            </a:r>
            <a:r>
              <a:rPr lang="uk-UA" sz="4000" dirty="0" err="1" smtClean="0">
                <a:solidFill>
                  <a:srgbClr val="FF0000"/>
                </a:solidFill>
                <a:latin typeface="Georgia" pitchFamily="18" charset="0"/>
              </a:rPr>
              <a:t>вiдповiдних</a:t>
            </a:r>
            <a:r>
              <a:rPr lang="uk-UA" sz="4000" dirty="0" smtClean="0">
                <a:solidFill>
                  <a:srgbClr val="FF0000"/>
                </a:solidFill>
                <a:latin typeface="Georgia" pitchFamily="18" charset="0"/>
              </a:rPr>
              <a:t> медичних </a:t>
            </a:r>
            <a:r>
              <a:rPr lang="uk-UA" sz="4000" dirty="0" err="1" smtClean="0">
                <a:solidFill>
                  <a:srgbClr val="FF0000"/>
                </a:solidFill>
                <a:latin typeface="Georgia" pitchFamily="18" charset="0"/>
              </a:rPr>
              <a:t>документiв</a:t>
            </a:r>
            <a:r>
              <a:rPr lang="uk-UA" sz="4000" dirty="0" smtClean="0">
                <a:solidFill>
                  <a:srgbClr val="FF0000"/>
                </a:solidFill>
                <a:latin typeface="Georgia" pitchFamily="18" charset="0"/>
              </a:rPr>
              <a:t>. </a:t>
            </a:r>
            <a:endParaRPr lang="uk-UA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450</TotalTime>
  <Words>890</Words>
  <Application>Microsoft Office PowerPoint</Application>
  <PresentationFormat>Экран (4:3)</PresentationFormat>
  <Paragraphs>70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Нормативно-правове регулювання проведення профілактичних щеплень дітям</vt:lpstr>
      <vt:lpstr>ЗАКОНОДАВСТВО УКРАЇНИ ПРО ЩЕПЛЕННЯ</vt:lpstr>
      <vt:lpstr>Слайд 3</vt:lpstr>
      <vt:lpstr>Стаття 12. Профiлактичнi щеплення</vt:lpstr>
      <vt:lpstr>Стаття 12. Профiлактичнi щеплення</vt:lpstr>
      <vt:lpstr>Стаття 12. Профiлактичнi щеплення</vt:lpstr>
      <vt:lpstr>Стаття 12. Профiлактичнi щеплення</vt:lpstr>
      <vt:lpstr>Стаття 12. Профiлактичнi щеплення</vt:lpstr>
      <vt:lpstr>Стаття 12. Профiлактичнi щеплення</vt:lpstr>
      <vt:lpstr>Стаття 15. Запобiгання iнфекцiйним захворюванням у дитячих закладах</vt:lpstr>
      <vt:lpstr>Стаття 15. Запобiгання iнфекцiйним захворюванням у дитячих закладах</vt:lpstr>
      <vt:lpstr>Стаття 15. Запобiгання iнфекцiйним захворюванням у дитячих закладах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Розділ XI. Вимоги до медичного обслуговування, оцінки стану здоров'я дітей</vt:lpstr>
    </vt:vector>
  </TitlesOfParts>
  <Company>dnz280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Нормативно-правове регулювання проведення профілактичних щеплень дітям.</dc:title>
  <dc:creator>admin</dc:creator>
  <cp:lastModifiedBy>Admin</cp:lastModifiedBy>
  <cp:revision>40</cp:revision>
  <dcterms:created xsi:type="dcterms:W3CDTF">2017-02-03T07:29:31Z</dcterms:created>
  <dcterms:modified xsi:type="dcterms:W3CDTF">2017-05-15T09:01:28Z</dcterms:modified>
</cp:coreProperties>
</file>